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40"/>
  </p:handoutMasterIdLst>
  <p:sldIdLst>
    <p:sldId id="781" r:id="rId3"/>
    <p:sldId id="745" r:id="rId5"/>
    <p:sldId id="783" r:id="rId6"/>
    <p:sldId id="784" r:id="rId7"/>
    <p:sldId id="748" r:id="rId8"/>
    <p:sldId id="749" r:id="rId9"/>
    <p:sldId id="750" r:id="rId10"/>
    <p:sldId id="751" r:id="rId11"/>
    <p:sldId id="752" r:id="rId12"/>
    <p:sldId id="785" r:id="rId13"/>
    <p:sldId id="754" r:id="rId14"/>
    <p:sldId id="755" r:id="rId15"/>
    <p:sldId id="756" r:id="rId16"/>
    <p:sldId id="757" r:id="rId17"/>
    <p:sldId id="758" r:id="rId18"/>
    <p:sldId id="786" r:id="rId19"/>
    <p:sldId id="760" r:id="rId20"/>
    <p:sldId id="761" r:id="rId21"/>
    <p:sldId id="762" r:id="rId22"/>
    <p:sldId id="763" r:id="rId23"/>
    <p:sldId id="764" r:id="rId24"/>
    <p:sldId id="765" r:id="rId25"/>
    <p:sldId id="766" r:id="rId26"/>
    <p:sldId id="767" r:id="rId27"/>
    <p:sldId id="768" r:id="rId28"/>
    <p:sldId id="769" r:id="rId29"/>
    <p:sldId id="770" r:id="rId30"/>
    <p:sldId id="771" r:id="rId31"/>
    <p:sldId id="772" r:id="rId32"/>
    <p:sldId id="773" r:id="rId33"/>
    <p:sldId id="787" r:id="rId34"/>
    <p:sldId id="775" r:id="rId35"/>
    <p:sldId id="776" r:id="rId36"/>
    <p:sldId id="777" r:id="rId37"/>
    <p:sldId id="788" r:id="rId38"/>
    <p:sldId id="691" r:id="rId39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7A"/>
    <a:srgbClr val="5CDBAA"/>
    <a:srgbClr val="A6EBD1"/>
    <a:srgbClr val="40D59B"/>
    <a:srgbClr val="A0C101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6896"/>
    <p:restoredTop sz="76994"/>
  </p:normalViewPr>
  <p:slideViewPr>
    <p:cSldViewPr snapToGrid="0" showGuides="1">
      <p:cViewPr varScale="1">
        <p:scale>
          <a:sx n="50" d="100"/>
          <a:sy n="50" d="100"/>
        </p:scale>
        <p:origin x="-1746" y="-84"/>
      </p:cViewPr>
      <p:guideLst>
        <p:guide orient="horz" pos="1872"/>
        <p:guide pos="26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white"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p>
            <a:pPr lvl="0" algn="r" eaLnBrk="1" hangingPunct="1"/>
            <a:fld id="{9A0DB2DC-4C9A-4742-B13C-FB6460FD3503}" type="slidenum">
              <a:rPr lang="zh-CN" altLang="en-US" sz="1200" dirty="0">
                <a:solidFill>
                  <a:srgbClr val="898989"/>
                </a:solidFill>
                <a:sym typeface="微软雅黑" panose="020B0503020204020204" pitchFamily="34" charset="-122"/>
              </a:rPr>
            </a:fld>
            <a:endParaRPr lang="zh-CN" altLang="en-US" sz="1200" dirty="0">
              <a:solidFill>
                <a:srgbClr val="89898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buFont typeface="Arial" panose="020B0604020202020204" pitchFamily="34" charset="0"/>
              <a:buNone/>
              <a:defRPr sz="1200" noProof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buFont typeface="Arial" panose="020B0604020202020204" pitchFamily="34" charset="0"/>
              <a:buNone/>
              <a:defRPr sz="1200" noProof="1">
                <a:latin typeface="Arial" panose="020B0604020202020204" pitchFamily="34" charset="0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2292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01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buFont typeface="Arial" panose="020B0604020202020204" pitchFamily="34" charset="0"/>
              <a:buNone/>
              <a:defRPr sz="1200" noProof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4294967295"/>
          </p:nvPr>
        </p:nvSpPr>
        <p:spPr/>
        <p:txBody>
          <a:bodyPr/>
          <a:p>
            <a:r>
              <a:rPr lang="zh-CN" altLang="en-US"/>
              <a:t>教员须知：</a:t>
            </a:r>
            <a:endParaRPr lang="zh-CN" altLang="en-US"/>
          </a:p>
          <a:p>
            <a:r>
              <a:rPr lang="zh-CN" altLang="en-US"/>
              <a:t>这个项目是不占课时的，所以教员可以给学员讲明白需求后，学员自己动手实现</a:t>
            </a: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656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>
                <a:ea typeface="宋体" panose="02010600030101010101" pitchFamily="2" charset="-122"/>
              </a:rPr>
              <a:t>教学指导：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xxxxxxx</a:t>
            </a:r>
            <a:endParaRPr lang="zh-CN" altLang="en-US" smtClean="0">
              <a:ea typeface="宋体" panose="02010600030101010101" pitchFamily="2" charset="-122"/>
            </a:endParaRP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77842EA-E777-4CE3-824A-2AA16625C4E5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7761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17762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讲解指导（在阶段</a:t>
            </a:r>
            <a:r>
              <a:rPr lang="en-US" altLang="zh-CN"/>
              <a:t>1</a:t>
            </a:r>
            <a:r>
              <a:rPr lang="zh-CN" altLang="en-US"/>
              <a:t>的基本上制作阶段</a:t>
            </a:r>
            <a:r>
              <a:rPr lang="en-US" altLang="zh-CN"/>
              <a:t>2</a:t>
            </a:r>
            <a:r>
              <a:rPr lang="zh-CN" altLang="en-US"/>
              <a:t>的内容）：</a:t>
            </a:r>
            <a:endParaRPr lang="zh-CN" altLang="en-US"/>
          </a:p>
          <a:p>
            <a:pPr lvl="0"/>
            <a:r>
              <a:rPr lang="en-US" altLang="zh-CN"/>
              <a:t>1</a:t>
            </a:r>
            <a:r>
              <a:rPr lang="zh-CN" altLang="zh-CN"/>
              <a:t>、分析内容排版，使用</a:t>
            </a:r>
            <a:r>
              <a:rPr lang="en-US" altLang="zh-CN"/>
              <a:t>&lt;dl&gt;</a:t>
            </a:r>
            <a:r>
              <a:rPr lang="zh-CN" altLang="en-US"/>
              <a:t>布局，每屏显示的内容放在一个</a:t>
            </a:r>
            <a:r>
              <a:rPr lang="en-US" altLang="zh-CN"/>
              <a:t>&lt;dl&gt;</a:t>
            </a:r>
            <a:r>
              <a:rPr lang="zh-CN" altLang="zh-CN"/>
              <a:t>中，图片与边框圆角矩形的设置；</a:t>
            </a:r>
            <a:endParaRPr lang="zh-CN" altLang="zh-CN"/>
          </a:p>
          <a:p>
            <a:pPr lvl="0"/>
            <a:r>
              <a:rPr lang="en-US" altLang="zh-CN"/>
              <a:t>2</a:t>
            </a:r>
            <a:r>
              <a:rPr lang="zh-CN" altLang="en-US"/>
              <a:t>、图片右上角</a:t>
            </a:r>
            <a:r>
              <a:rPr lang="en-US" altLang="zh-CN"/>
              <a:t>“</a:t>
            </a:r>
            <a:r>
              <a:rPr lang="zh-CN" altLang="en-US"/>
              <a:t>首发</a:t>
            </a:r>
            <a:r>
              <a:rPr lang="en-US" altLang="zh-CN"/>
              <a:t>”</a:t>
            </a:r>
            <a:r>
              <a:rPr lang="zh-CN" altLang="en-US"/>
              <a:t>和</a:t>
            </a:r>
            <a:r>
              <a:rPr lang="en-US" altLang="zh-CN"/>
              <a:t>“</a:t>
            </a:r>
            <a:r>
              <a:rPr lang="zh-CN" altLang="en-US"/>
              <a:t>体验师专享</a:t>
            </a:r>
            <a:r>
              <a:rPr lang="en-US" altLang="zh-CN"/>
              <a:t>”</a:t>
            </a:r>
            <a:r>
              <a:rPr lang="zh-CN" altLang="en-US"/>
              <a:t>所在位置设置使用相对定位和绝对定位实现；右上角和左下角的圆角使用</a:t>
            </a:r>
            <a:r>
              <a:rPr lang="zh-CN" altLang="en-US">
                <a:sym typeface="Arial" panose="020B0604020202020204" pitchFamily="34" charset="0"/>
              </a:rPr>
              <a:t>border-radius实现；</a:t>
            </a:r>
            <a:endParaRPr lang="zh-CN" altLang="en-US">
              <a:sym typeface="Arial" panose="020B0604020202020204" pitchFamily="34" charset="0"/>
            </a:endParaRPr>
          </a:p>
          <a:p>
            <a:pPr lvl="0"/>
            <a:r>
              <a:rPr lang="en-US" altLang="zh-CN">
                <a:sym typeface="Arial" panose="020B0604020202020204" pitchFamily="34" charset="0"/>
              </a:rPr>
              <a:t>3</a:t>
            </a:r>
            <a:r>
              <a:rPr lang="zh-CN" altLang="en-US">
                <a:sym typeface="Arial" panose="020B0604020202020204" pitchFamily="34" charset="0"/>
              </a:rPr>
              <a:t>、使用</a:t>
            </a:r>
            <a:r>
              <a:rPr lang="en-US" altLang="zh-CN">
                <a:sym typeface="Arial" panose="020B0604020202020204" pitchFamily="34" charset="0"/>
              </a:rPr>
              <a:t>CSS3</a:t>
            </a:r>
            <a:r>
              <a:rPr lang="zh-CN" altLang="en-US">
                <a:sym typeface="Arial" panose="020B0604020202020204" pitchFamily="34" charset="0"/>
              </a:rPr>
              <a:t>动画实现鼠标移动图片上时的效果，参考</a:t>
            </a:r>
            <a:r>
              <a:rPr lang="en-US" altLang="zh-CN">
                <a:sym typeface="Arial" panose="020B0604020202020204" pitchFamily="34" charset="0"/>
              </a:rPr>
              <a:t>Logo</a:t>
            </a:r>
            <a:r>
              <a:rPr lang="zh-CN" altLang="zh-CN">
                <a:sym typeface="Arial" panose="020B0604020202020204" pitchFamily="34" charset="0"/>
              </a:rPr>
              <a:t>的动画效果的实现；</a:t>
            </a:r>
            <a:endParaRPr lang="zh-CN" altLang="zh-CN">
              <a:sym typeface="Arial" panose="020B0604020202020204" pitchFamily="34" charset="0"/>
            </a:endParaRPr>
          </a:p>
          <a:p>
            <a:pPr lvl="0"/>
            <a:r>
              <a:rPr lang="en-US" altLang="zh-CN"/>
              <a:t>4</a:t>
            </a:r>
            <a:r>
              <a:rPr lang="zh-CN" altLang="en-US"/>
              <a:t>、动画实现思路讲解：</a:t>
            </a:r>
            <a:endParaRPr lang="zh-CN" altLang="en-US"/>
          </a:p>
          <a:p>
            <a:pPr lvl="0"/>
            <a:r>
              <a:rPr lang="zh-CN" altLang="en-US"/>
              <a:t>      </a:t>
            </a:r>
            <a:r>
              <a:rPr lang="en-US" altLang="zh-CN"/>
              <a:t>1</a:t>
            </a:r>
            <a:r>
              <a:rPr lang="zh-CN" altLang="en-US"/>
              <a:t>）使用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live()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方法附件左右箭头的单击（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click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）事件轮播下一屏或上一屏内容，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live()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方法附加鼠标移至（mouseover）左右箭头轮播停止和离开（mouseout）左右箭头轮播继续；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0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2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）使用过滤函数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eq()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判断当前应该是哪一屏显示；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0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）使用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animate()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方法实现动画特效；</a:t>
            </a:r>
            <a:endParaRPr lang="zh-CN" altLang="zh-CN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lvl="0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）使用addClass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()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、removeClass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()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、css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()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设置当前显示的内容样式，以及其他内容的内容；</a:t>
            </a:r>
            <a:endParaRPr lang="zh-CN" altLang="zh-CN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0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、使用setInterval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()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实现自动轮播特效；</a:t>
            </a:r>
            <a:endParaRPr lang="zh-CN" altLang="zh-CN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776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9809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19810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zh-CN"/>
              <a:t>讲解指导：</a:t>
            </a:r>
            <a:endParaRPr lang="zh-CN" altLang="zh-CN"/>
          </a:p>
          <a:p>
            <a:pPr lvl="0"/>
            <a:r>
              <a:rPr lang="en-US" altLang="zh-CN"/>
              <a:t>1</a:t>
            </a:r>
            <a:r>
              <a:rPr lang="zh-CN" altLang="en-US"/>
              <a:t>、分析局部布局，使用section标签和</a:t>
            </a:r>
            <a:r>
              <a:rPr lang="en-US" altLang="zh-CN"/>
              <a:t>div</a:t>
            </a:r>
            <a:r>
              <a:rPr lang="zh-CN" altLang="zh-CN"/>
              <a:t>、</a:t>
            </a:r>
            <a:r>
              <a:rPr lang="en-US" altLang="zh-CN"/>
              <a:t>p</a:t>
            </a:r>
            <a:r>
              <a:rPr lang="zh-CN" altLang="en-US"/>
              <a:t>标签等进行布局；</a:t>
            </a:r>
            <a:endParaRPr lang="zh-CN" altLang="en-US"/>
          </a:p>
          <a:p>
            <a:pPr lvl="0"/>
            <a:r>
              <a:rPr lang="en-US" altLang="zh-CN"/>
              <a:t>2</a:t>
            </a:r>
            <a:r>
              <a:rPr lang="zh-CN" altLang="en-US"/>
              <a:t>、鼠标移至图片上的效果与热门试用一样，强调图文混排；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、强调圆角的实现，重点让学员强化</a:t>
            </a:r>
            <a:r>
              <a:rPr lang="en-US" altLang="zh-CN"/>
              <a:t>CSS3</a:t>
            </a:r>
            <a:r>
              <a:rPr lang="zh-CN" altLang="en-US"/>
              <a:t>的样式应用；</a:t>
            </a:r>
            <a:endParaRPr lang="zh-CN" altLang="en-US"/>
          </a:p>
        </p:txBody>
      </p:sp>
      <p:sp>
        <p:nvSpPr>
          <p:cNvPr id="11981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1857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21858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讲解指导：</a:t>
            </a:r>
            <a:endParaRPr lang="zh-CN" altLang="en-US"/>
          </a:p>
          <a:p>
            <a:pPr lvl="0"/>
            <a:r>
              <a:rPr lang="en-US" altLang="zh-CN"/>
              <a:t>1</a:t>
            </a:r>
            <a:r>
              <a:rPr lang="zh-CN" altLang="en-US"/>
              <a:t>、参考</a:t>
            </a:r>
            <a:r>
              <a:rPr lang="en-US" altLang="zh-CN"/>
              <a:t>”</a:t>
            </a:r>
            <a:r>
              <a:rPr lang="zh-CN" altLang="en-US"/>
              <a:t>报告精选</a:t>
            </a:r>
            <a:r>
              <a:rPr lang="en-US" altLang="zh-CN"/>
              <a:t>“; </a:t>
            </a:r>
            <a:endParaRPr lang="en-US" altLang="zh-CN"/>
          </a:p>
          <a:p>
            <a:pPr lvl="0"/>
            <a:r>
              <a:rPr lang="en-US" altLang="zh-CN"/>
              <a:t>2</a:t>
            </a:r>
            <a:r>
              <a:rPr lang="zh-CN" altLang="zh-CN"/>
              <a:t>、强调下边框样式使用背景图片实现；</a:t>
            </a:r>
            <a:endParaRPr lang="zh-CN" altLang="zh-CN"/>
          </a:p>
        </p:txBody>
      </p:sp>
      <p:sp>
        <p:nvSpPr>
          <p:cNvPr id="12185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3905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23906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讲解指导：</a:t>
            </a:r>
            <a:endParaRPr lang="zh-CN" altLang="en-US"/>
          </a:p>
          <a:p>
            <a:pPr lvl="0"/>
            <a:r>
              <a:rPr lang="en-US" altLang="zh-CN"/>
              <a:t>1</a:t>
            </a:r>
            <a:r>
              <a:rPr lang="zh-CN" altLang="en-US"/>
              <a:t>、分析页面内容的局部布局，使用section标签整体布局，使用无序列表排版各个图片和对应的内容；</a:t>
            </a:r>
            <a:endParaRPr lang="zh-CN" altLang="en-US"/>
          </a:p>
          <a:p>
            <a:pPr lvl="0"/>
            <a:r>
              <a:rPr lang="en-US" altLang="zh-CN"/>
              <a:t>2</a:t>
            </a:r>
            <a:r>
              <a:rPr lang="zh-CN" altLang="en-US"/>
              <a:t>、鼠标移至图片上的动画效果可参考</a:t>
            </a:r>
            <a:r>
              <a:rPr lang="en-US" altLang="zh-CN"/>
              <a:t>logo</a:t>
            </a:r>
            <a:r>
              <a:rPr lang="zh-CN" altLang="zh-CN"/>
              <a:t>图片效果；</a:t>
            </a:r>
            <a:endParaRPr lang="zh-CN" altLang="zh-CN"/>
          </a:p>
          <a:p>
            <a:pPr lvl="0"/>
            <a:r>
              <a:rPr lang="en-US" altLang="zh-CN"/>
              <a:t>3</a:t>
            </a:r>
            <a:r>
              <a:rPr lang="zh-CN" altLang="en-US"/>
              <a:t>、圆角矩形使用</a:t>
            </a:r>
            <a:r>
              <a:rPr lang="zh-CN" altLang="en-US">
                <a:sym typeface="宋体" panose="02010600030101010101" pitchFamily="2" charset="-122"/>
              </a:rPr>
              <a:t>border-radius实现；</a:t>
            </a:r>
            <a:endParaRPr lang="zh-CN" altLang="en-US">
              <a:sym typeface="宋体" panose="02010600030101010101" pitchFamily="2" charset="-122"/>
            </a:endParaRPr>
          </a:p>
          <a:p>
            <a:pPr lvl="0"/>
            <a:r>
              <a:rPr lang="en-US" altLang="zh-CN"/>
              <a:t>4</a:t>
            </a:r>
            <a:r>
              <a:rPr lang="zh-CN" altLang="en-US"/>
              <a:t>、重点分析点两只加载更多的实现：</a:t>
            </a:r>
            <a:endParaRPr lang="zh-CN" altLang="en-US"/>
          </a:p>
          <a:p>
            <a:pPr lvl="0"/>
            <a:r>
              <a:rPr lang="zh-CN" altLang="en-US"/>
              <a:t>     </a:t>
            </a:r>
            <a:r>
              <a:rPr lang="en-US" altLang="zh-CN"/>
              <a:t>1</a:t>
            </a:r>
            <a:r>
              <a:rPr lang="zh-CN" altLang="en-US"/>
              <a:t>）使用</a:t>
            </a:r>
            <a:r>
              <a:rPr lang="en-US" altLang="zh-CN"/>
              <a:t>JSON</a:t>
            </a:r>
            <a:r>
              <a:rPr lang="zh-CN" altLang="en-US"/>
              <a:t>数组保存图片、对应的文本内容和价格；</a:t>
            </a:r>
            <a:endParaRPr lang="zh-CN" altLang="en-US"/>
          </a:p>
          <a:p>
            <a:pPr lvl="0"/>
            <a:r>
              <a:rPr lang="zh-CN" altLang="en-US"/>
              <a:t>     </a:t>
            </a:r>
            <a:r>
              <a:rPr lang="en-US" altLang="zh-CN"/>
              <a:t>2</a:t>
            </a:r>
            <a:r>
              <a:rPr lang="zh-CN" altLang="en-US"/>
              <a:t>）使用</a:t>
            </a:r>
            <a:r>
              <a:rPr lang="en-US" altLang="zh-CN"/>
              <a:t>Ajax</a:t>
            </a:r>
            <a:r>
              <a:rPr lang="zh-CN" altLang="en-US"/>
              <a:t>加载数据的几种方法；</a:t>
            </a:r>
            <a:endParaRPr lang="zh-CN" altLang="en-US"/>
          </a:p>
          <a:p>
            <a:pPr lvl="0"/>
            <a:r>
              <a:rPr lang="zh-CN" altLang="en-US"/>
              <a:t>     </a:t>
            </a:r>
            <a:r>
              <a:rPr lang="en-US" altLang="zh-CN"/>
              <a:t>3</a:t>
            </a:r>
            <a:r>
              <a:rPr lang="zh-CN" altLang="en-US"/>
              <a:t>）使用</a:t>
            </a:r>
            <a:r>
              <a:rPr lang="en-US" altLang="zh-CN"/>
              <a:t>click()</a:t>
            </a:r>
            <a:r>
              <a:rPr lang="zh-CN" altLang="zh-CN"/>
              <a:t>方法</a:t>
            </a:r>
            <a:r>
              <a:rPr lang="zh-CN" altLang="en-US"/>
              <a:t>单击加载更多的事件处理；</a:t>
            </a:r>
            <a:endParaRPr lang="zh-CN" altLang="en-US"/>
          </a:p>
          <a:p>
            <a:pPr lvl="0"/>
            <a:r>
              <a:rPr lang="zh-CN" altLang="en-US"/>
              <a:t>     </a:t>
            </a:r>
            <a:r>
              <a:rPr lang="en-US" altLang="zh-CN"/>
              <a:t>4</a:t>
            </a:r>
            <a:r>
              <a:rPr lang="zh-CN" altLang="en-US"/>
              <a:t>）读取</a:t>
            </a:r>
            <a:r>
              <a:rPr lang="en-US" altLang="zh-CN"/>
              <a:t>JSON</a:t>
            </a:r>
            <a:r>
              <a:rPr lang="zh-CN" altLang="en-US"/>
              <a:t>中的数据，每加载一次，加载对应次数的数组中的图片和文本信息，使用append</a:t>
            </a:r>
            <a:r>
              <a:rPr lang="en-US" altLang="zh-CN"/>
              <a:t>()</a:t>
            </a:r>
            <a:r>
              <a:rPr lang="zh-CN" altLang="zh-CN"/>
              <a:t>把加载的图片按规定的格式显示在页面中；</a:t>
            </a:r>
            <a:endParaRPr lang="zh-CN" altLang="zh-CN"/>
          </a:p>
          <a:p>
            <a:pPr lvl="0"/>
            <a:r>
              <a:rPr lang="zh-CN" altLang="zh-CN"/>
              <a:t>     </a:t>
            </a:r>
            <a:r>
              <a:rPr lang="en-US" altLang="zh-CN"/>
              <a:t>5</a:t>
            </a:r>
            <a:r>
              <a:rPr lang="zh-CN" altLang="en-US"/>
              <a:t>）每单击一次后，判断是否还有数据，如果有可以继续单击加载更多，如果没有了则显示没有数据了，所以使用html</a:t>
            </a:r>
            <a:r>
              <a:rPr lang="en-US" altLang="zh-CN"/>
              <a:t>()</a:t>
            </a:r>
            <a:r>
              <a:rPr lang="zh-CN" altLang="zh-CN"/>
              <a:t>来改变文本内容</a:t>
            </a:r>
            <a:r>
              <a:rPr lang="zh-CN" altLang="en-US"/>
              <a:t>；</a:t>
            </a:r>
            <a:endParaRPr lang="zh-CN" altLang="en-US"/>
          </a:p>
          <a:p>
            <a:pPr lvl="0"/>
            <a:r>
              <a:rPr lang="zh-CN" altLang="en-US"/>
              <a:t>      </a:t>
            </a:r>
            <a:endParaRPr lang="zh-CN" altLang="en-US"/>
          </a:p>
        </p:txBody>
      </p:sp>
      <p:sp>
        <p:nvSpPr>
          <p:cNvPr id="12390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5953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25954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讲解指导：</a:t>
            </a:r>
            <a:endParaRPr lang="zh-CN" altLang="en-US"/>
          </a:p>
          <a:p>
            <a:pPr lvl="0"/>
            <a:r>
              <a:rPr lang="en-US" altLang="zh-CN"/>
              <a:t>1</a:t>
            </a:r>
            <a:r>
              <a:rPr lang="zh-CN" altLang="en-US"/>
              <a:t>、讲解返回顶部的实现原理，随滚动条的滚动位置显示或隐藏图标；</a:t>
            </a:r>
            <a:endParaRPr lang="zh-CN" altLang="en-US"/>
          </a:p>
          <a:p>
            <a:pPr lvl="0"/>
            <a:r>
              <a:rPr lang="en-US" altLang="zh-CN"/>
              <a:t>2</a:t>
            </a:r>
            <a:r>
              <a:rPr lang="zh-CN" altLang="en-US"/>
              <a:t>、返回顶部使用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animate()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特效；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 lvl="0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3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、图标一直处理主体内容右侧一定矩离，且在最下端；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2595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656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>
                <a:ea typeface="宋体" panose="02010600030101010101" pitchFamily="2" charset="-122"/>
              </a:rPr>
              <a:t>教学指导：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xxxxxxx</a:t>
            </a:r>
            <a:endParaRPr lang="zh-CN" altLang="en-US" smtClean="0">
              <a:ea typeface="宋体" panose="02010600030101010101" pitchFamily="2" charset="-122"/>
            </a:endParaRP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77842EA-E777-4CE3-824A-2AA16625C4E5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0049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30050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zh-CN"/>
              <a:t>任务分配：阶段</a:t>
            </a:r>
            <a:r>
              <a:rPr lang="en-US" altLang="zh-CN"/>
              <a:t>3</a:t>
            </a:r>
            <a:r>
              <a:rPr lang="zh-CN" altLang="en-US"/>
              <a:t>需要小组内人员共同完成，因此讲解完之后，需要小组内人员分工；</a:t>
            </a:r>
            <a:endParaRPr lang="zh-CN" altLang="en-US"/>
          </a:p>
          <a:p>
            <a:pPr lvl="0"/>
            <a:r>
              <a:rPr lang="zh-CN" altLang="zh-CN"/>
              <a:t>讲解指导：</a:t>
            </a:r>
            <a:endParaRPr lang="zh-CN" altLang="zh-CN"/>
          </a:p>
          <a:p>
            <a:pPr lvl="0"/>
            <a:r>
              <a:rPr lang="en-US" altLang="zh-CN"/>
              <a:t>1</a:t>
            </a:r>
            <a:r>
              <a:rPr lang="zh-CN" altLang="en-US"/>
              <a:t>、网站导航和底部在阶段</a:t>
            </a:r>
            <a:r>
              <a:rPr lang="en-US" altLang="zh-CN"/>
              <a:t>1</a:t>
            </a:r>
            <a:r>
              <a:rPr lang="zh-CN" altLang="en-US"/>
              <a:t>已完成，阶段</a:t>
            </a:r>
            <a:r>
              <a:rPr lang="en-US" altLang="zh-CN"/>
              <a:t>3</a:t>
            </a:r>
            <a:r>
              <a:rPr lang="zh-CN" altLang="en-US"/>
              <a:t>和阶段</a:t>
            </a:r>
            <a:r>
              <a:rPr lang="en-US" altLang="zh-CN"/>
              <a:t>4</a:t>
            </a:r>
            <a:r>
              <a:rPr lang="zh-CN" altLang="en-US"/>
              <a:t>中页面的导航和底部直接拿来使用；</a:t>
            </a:r>
            <a:endParaRPr lang="zh-CN" altLang="en-US"/>
          </a:p>
          <a:p>
            <a:pPr lvl="0"/>
            <a:r>
              <a:rPr lang="en-US" altLang="zh-CN"/>
              <a:t>2</a:t>
            </a:r>
            <a:r>
              <a:rPr lang="zh-CN" altLang="en-US"/>
              <a:t>、简单回顾页面上所有的特效；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</a:t>
            </a:r>
            <a:r>
              <a:rPr lang="zh-CN" altLang="en-US">
                <a:sym typeface="Arial" panose="020B0604020202020204" pitchFamily="34" charset="0"/>
              </a:rPr>
              <a:t>发现酷玩使用标题标签，</a:t>
            </a:r>
            <a:r>
              <a:rPr lang="zh-CN" altLang="en-US"/>
              <a:t>最新、最热、类别标签放在</a:t>
            </a:r>
            <a:r>
              <a:rPr lang="en-US" altLang="zh-CN"/>
              <a:t>&lt;nav&gt;</a:t>
            </a:r>
            <a:r>
              <a:rPr lang="zh-CN" altLang="zh-CN"/>
              <a:t>标签中，最新字体红色，下面一红色底线；</a:t>
            </a:r>
            <a:endParaRPr lang="zh-CN" altLang="zh-CN"/>
          </a:p>
          <a:p>
            <a:pPr lvl="0"/>
            <a:r>
              <a:rPr lang="en-US" altLang="zh-CN"/>
              <a:t>4</a:t>
            </a:r>
            <a:r>
              <a:rPr lang="zh-CN" altLang="en-US"/>
              <a:t>、页面布局、点击加载更多功能均与首页的发现酷玩模块对比讲解；</a:t>
            </a:r>
            <a:endParaRPr lang="zh-CN" altLang="en-US"/>
          </a:p>
          <a:p>
            <a:pPr lvl="0"/>
            <a:r>
              <a:rPr lang="en-US" altLang="zh-CN"/>
              <a:t>5</a:t>
            </a:r>
            <a:r>
              <a:rPr lang="zh-CN" altLang="en-US"/>
              <a:t>、鼠标放在图片上的效果参考</a:t>
            </a:r>
            <a:r>
              <a:rPr lang="en-US" altLang="zh-CN"/>
              <a:t>Logo</a:t>
            </a:r>
            <a:r>
              <a:rPr lang="zh-CN" altLang="zh-CN"/>
              <a:t>图片特效；</a:t>
            </a:r>
            <a:endParaRPr lang="zh-CN" altLang="zh-CN"/>
          </a:p>
          <a:p>
            <a:pPr lvl="0"/>
            <a:r>
              <a:rPr lang="en-US" altLang="zh-CN"/>
              <a:t>6</a:t>
            </a:r>
            <a:r>
              <a:rPr lang="zh-CN" altLang="en-US"/>
              <a:t>、</a:t>
            </a:r>
            <a:r>
              <a:rPr lang="en-US" altLang="zh-CN">
                <a:sym typeface="宋体" panose="02010600030101010101" pitchFamily="2" charset="-122"/>
              </a:rPr>
              <a:t>Ajax</a:t>
            </a:r>
            <a:r>
              <a:rPr lang="zh-CN" altLang="en-US">
                <a:sym typeface="宋体" panose="02010600030101010101" pitchFamily="2" charset="-122"/>
              </a:rPr>
              <a:t>的应用，</a:t>
            </a:r>
            <a:r>
              <a:rPr lang="en-US" altLang="zh-CN">
                <a:sym typeface="宋体" panose="02010600030101010101" pitchFamily="2" charset="-122"/>
              </a:rPr>
              <a:t>Json</a:t>
            </a:r>
            <a:r>
              <a:rPr lang="zh-CN" altLang="en-US">
                <a:sym typeface="宋体" panose="02010600030101010101" pitchFamily="2" charset="-122"/>
              </a:rPr>
              <a:t>保存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图片路径、文本和价格；</a:t>
            </a:r>
            <a:endParaRPr lang="zh-CN" altLang="en-US"/>
          </a:p>
          <a:p>
            <a:pPr lvl="0"/>
            <a:endParaRPr lang="zh-CN" altLang="en-US"/>
          </a:p>
        </p:txBody>
      </p:sp>
      <p:sp>
        <p:nvSpPr>
          <p:cNvPr id="13005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2097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32098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zh-CN"/>
              <a:t>讲解指导：</a:t>
            </a:r>
            <a:endParaRPr lang="zh-CN" altLang="zh-CN"/>
          </a:p>
          <a:p>
            <a:pPr lvl="0"/>
            <a:r>
              <a:rPr lang="en-US" altLang="zh-CN">
                <a:sym typeface="Arial" panose="020B0604020202020204" pitchFamily="34" charset="0"/>
              </a:rPr>
              <a:t>1</a:t>
            </a:r>
            <a:r>
              <a:rPr lang="zh-CN" altLang="en-US">
                <a:sym typeface="Arial" panose="020B0604020202020204" pitchFamily="34" charset="0"/>
              </a:rPr>
              <a:t>、简单回顾页面上所有的特效；</a:t>
            </a:r>
            <a:endParaRPr lang="zh-CN" altLang="zh-CN"/>
          </a:p>
          <a:p>
            <a:pPr lvl="0"/>
            <a:r>
              <a:rPr lang="en-US" altLang="zh-CN"/>
              <a:t>2</a:t>
            </a:r>
            <a:r>
              <a:rPr lang="zh-CN" altLang="en-US"/>
              <a:t>、最新、最热、类别标签放在</a:t>
            </a:r>
            <a:r>
              <a:rPr lang="en-US" altLang="zh-CN"/>
              <a:t>&lt;nav&gt;</a:t>
            </a:r>
            <a:r>
              <a:rPr lang="zh-CN" altLang="zh-CN"/>
              <a:t>标签中，最热字体红色，下面一红色底线；</a:t>
            </a:r>
            <a:endParaRPr lang="zh-CN" altLang="zh-CN"/>
          </a:p>
          <a:p>
            <a:pPr lvl="0"/>
            <a:r>
              <a:rPr lang="en-US" altLang="zh-CN"/>
              <a:t>3</a:t>
            </a:r>
            <a:r>
              <a:rPr lang="zh-CN" altLang="en-US"/>
              <a:t>、页面布局、点击加载更多功能均与首页的发现酷玩模块对比讲解；</a:t>
            </a:r>
            <a:endParaRPr lang="zh-CN" altLang="en-US"/>
          </a:p>
          <a:p>
            <a:pPr lvl="0"/>
            <a:r>
              <a:rPr lang="en-US" altLang="zh-CN">
                <a:sym typeface="Arial" panose="020B0604020202020204" pitchFamily="34" charset="0"/>
              </a:rPr>
              <a:t>4</a:t>
            </a:r>
            <a:r>
              <a:rPr lang="zh-CN" altLang="en-US">
                <a:sym typeface="Arial" panose="020B0604020202020204" pitchFamily="34" charset="0"/>
              </a:rPr>
              <a:t>、鼠标放在图片上的效果参考</a:t>
            </a:r>
            <a:r>
              <a:rPr lang="en-US" altLang="zh-CN">
                <a:sym typeface="Arial" panose="020B0604020202020204" pitchFamily="34" charset="0"/>
              </a:rPr>
              <a:t>Logo</a:t>
            </a:r>
            <a:r>
              <a:rPr lang="zh-CN" altLang="zh-CN">
                <a:sym typeface="Arial" panose="020B0604020202020204" pitchFamily="34" charset="0"/>
              </a:rPr>
              <a:t>图片特效；</a:t>
            </a:r>
            <a:endParaRPr lang="zh-CN" altLang="zh-CN">
              <a:sym typeface="Arial" panose="020B0604020202020204" pitchFamily="34" charset="0"/>
            </a:endParaRPr>
          </a:p>
          <a:p>
            <a:pPr lvl="0"/>
            <a:r>
              <a:rPr lang="en-US" altLang="zh-CN">
                <a:sym typeface="宋体" panose="02010600030101010101" pitchFamily="2" charset="-122"/>
              </a:rPr>
              <a:t>5</a:t>
            </a:r>
            <a:r>
              <a:rPr lang="zh-CN" altLang="en-US">
                <a:sym typeface="宋体" panose="02010600030101010101" pitchFamily="2" charset="-122"/>
              </a:rPr>
              <a:t>、</a:t>
            </a:r>
            <a:r>
              <a:rPr lang="en-US" altLang="zh-CN">
                <a:sym typeface="宋体" panose="02010600030101010101" pitchFamily="2" charset="-122"/>
              </a:rPr>
              <a:t>Ajax</a:t>
            </a:r>
            <a:r>
              <a:rPr lang="zh-CN" altLang="en-US">
                <a:sym typeface="宋体" panose="02010600030101010101" pitchFamily="2" charset="-122"/>
              </a:rPr>
              <a:t>的应用，</a:t>
            </a:r>
            <a:r>
              <a:rPr lang="en-US" altLang="zh-CN">
                <a:sym typeface="宋体" panose="02010600030101010101" pitchFamily="2" charset="-122"/>
              </a:rPr>
              <a:t>Json</a:t>
            </a:r>
            <a:r>
              <a:rPr lang="zh-CN" altLang="en-US">
                <a:sym typeface="宋体" panose="02010600030101010101" pitchFamily="2" charset="-122"/>
              </a:rPr>
              <a:t>保存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图片路径、文本和价格；</a:t>
            </a:r>
            <a:endParaRPr lang="zh-CN" altLang="en-US"/>
          </a:p>
          <a:p>
            <a:pPr lvl="0"/>
            <a:endParaRPr lang="zh-CN" altLang="zh-CN"/>
          </a:p>
        </p:txBody>
      </p:sp>
      <p:sp>
        <p:nvSpPr>
          <p:cNvPr id="13209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4145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34146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zh-CN"/>
              <a:t>讲解指导：</a:t>
            </a:r>
            <a:endParaRPr lang="zh-CN" altLang="zh-CN"/>
          </a:p>
          <a:p>
            <a:pPr lvl="0"/>
            <a:r>
              <a:rPr lang="en-US" altLang="zh-CN">
                <a:sym typeface="Arial" panose="020B0604020202020204" pitchFamily="34" charset="0"/>
              </a:rPr>
              <a:t>1</a:t>
            </a:r>
            <a:r>
              <a:rPr lang="zh-CN" altLang="en-US">
                <a:sym typeface="Arial" panose="020B0604020202020204" pitchFamily="34" charset="0"/>
              </a:rPr>
              <a:t>、简单回顾页面上所有的特效；</a:t>
            </a:r>
            <a:endParaRPr lang="zh-CN" altLang="en-US"/>
          </a:p>
          <a:p>
            <a:pPr lvl="0"/>
            <a:r>
              <a:rPr lang="en-US" altLang="zh-CN"/>
              <a:t>2</a:t>
            </a:r>
            <a:r>
              <a:rPr lang="zh-CN" altLang="en-US"/>
              <a:t>、分析页面结构和内容；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、使用无序列表布局各模块，使用自定义列表排版各模块内的图文混排；</a:t>
            </a:r>
            <a:endParaRPr lang="zh-CN" altLang="en-US"/>
          </a:p>
          <a:p>
            <a:pPr lvl="0"/>
            <a:r>
              <a:rPr lang="en-US" altLang="zh-CN"/>
              <a:t>4</a:t>
            </a:r>
            <a:r>
              <a:rPr lang="zh-CN" altLang="en-US"/>
              <a:t>、使用伪类实现鼠标放在文本上时的字体颜色变化；</a:t>
            </a:r>
            <a:endParaRPr lang="zh-CN" altLang="en-US"/>
          </a:p>
        </p:txBody>
      </p:sp>
      <p:sp>
        <p:nvSpPr>
          <p:cNvPr id="13414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9329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99330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r>
              <a:rPr lang="zh-CN" altLang="en-US" dirty="0">
                <a:sym typeface="Arial" panose="020B0604020202020204" pitchFamily="34" charset="0"/>
              </a:rPr>
              <a:t>讲解指导：</a:t>
            </a:r>
            <a:endParaRPr lang="en-US" altLang="zh-CN" dirty="0"/>
          </a:p>
          <a:p>
            <a:pPr lvl="0">
              <a:spcBef>
                <a:spcPct val="0"/>
              </a:spcBef>
            </a:pPr>
            <a:r>
              <a:rPr lang="en-US" altLang="zh-CN" dirty="0"/>
              <a:t>1</a:t>
            </a:r>
            <a:r>
              <a:rPr lang="zh-CN" altLang="zh-CN" dirty="0"/>
              <a:t>、向学员说明本项目采用学员合作完成的方式实施，建议</a:t>
            </a:r>
            <a:r>
              <a:rPr lang="en-US" altLang="zh-CN" dirty="0"/>
              <a:t>3~4</a:t>
            </a:r>
            <a:r>
              <a:rPr lang="zh-CN" altLang="en-US" dirty="0"/>
              <a:t>人一组；</a:t>
            </a:r>
            <a:endParaRPr lang="zh-CN" altLang="en-US" dirty="0"/>
          </a:p>
          <a:p>
            <a:pPr lvl="0">
              <a:spcBef>
                <a:spcPct val="0"/>
              </a:spcBef>
            </a:pPr>
            <a:r>
              <a:rPr lang="en-US" altLang="zh-CN" dirty="0"/>
              <a:t>2</a:t>
            </a:r>
            <a:r>
              <a:rPr lang="zh-CN" altLang="en-US" dirty="0"/>
              <a:t>、以实际企业项目中的合作方式开发本项目，</a:t>
            </a:r>
            <a:r>
              <a:rPr lang="zh-CN" altLang="en-US" dirty="0">
                <a:sym typeface="Arial" panose="020B0604020202020204" pitchFamily="34" charset="0"/>
              </a:rPr>
              <a:t>锻炼学员团队合作的技能、沟通技能；</a:t>
            </a:r>
            <a:endParaRPr lang="zh-CN" altLang="en-US" dirty="0">
              <a:sym typeface="Arial" panose="020B0604020202020204" pitchFamily="34" charset="0"/>
            </a:endParaRPr>
          </a:p>
          <a:p>
            <a:pPr lvl="0">
              <a:spcBef>
                <a:spcPct val="0"/>
              </a:spcBef>
            </a:pPr>
            <a:r>
              <a:rPr lang="en-US" altLang="zh-CN" dirty="0">
                <a:sym typeface="Arial" panose="020B0604020202020204" pitchFamily="34" charset="0"/>
              </a:rPr>
              <a:t>3</a:t>
            </a:r>
            <a:r>
              <a:rPr lang="zh-CN" altLang="en-US" dirty="0">
                <a:sym typeface="Arial" panose="020B0604020202020204" pitchFamily="34" charset="0"/>
              </a:rPr>
              <a:t>、在这个环节要把学员分组完成，选出组长；</a:t>
            </a:r>
            <a:endParaRPr lang="zh-CN" altLang="en-US" dirty="0">
              <a:sym typeface="Arial" panose="020B0604020202020204" pitchFamily="34" charset="0"/>
            </a:endParaRPr>
          </a:p>
          <a:p>
            <a:pPr lvl="0">
              <a:spcBef>
                <a:spcPct val="0"/>
              </a:spcBef>
            </a:pPr>
            <a:endParaRPr lang="zh-CN" altLang="en-US" dirty="0"/>
          </a:p>
          <a:p>
            <a:pPr lvl="0">
              <a:spcBef>
                <a:spcPct val="0"/>
              </a:spcBef>
            </a:pPr>
            <a:r>
              <a:rPr lang="zh-CN" altLang="en-US" dirty="0"/>
              <a:t>分组要求：</a:t>
            </a:r>
            <a:endParaRPr lang="zh-CN" altLang="en-US" dirty="0"/>
          </a:p>
          <a:p>
            <a:pPr lvl="0">
              <a:spcBef>
                <a:spcPct val="0"/>
              </a:spcBef>
            </a:pPr>
            <a:r>
              <a:rPr lang="en-US" altLang="zh-CN" dirty="0"/>
              <a:t>1</a:t>
            </a:r>
            <a:r>
              <a:rPr lang="zh-CN" altLang="en-US" dirty="0"/>
              <a:t>、每组至少</a:t>
            </a:r>
            <a:r>
              <a:rPr lang="en-US" altLang="zh-CN" dirty="0"/>
              <a:t>1</a:t>
            </a:r>
            <a:r>
              <a:rPr lang="zh-CN" altLang="en-US" dirty="0"/>
              <a:t>人：项目开发能力较强，</a:t>
            </a:r>
            <a:r>
              <a:rPr lang="zh-CN" altLang="en-US" dirty="0">
                <a:sym typeface="Arial" panose="020B0604020202020204" pitchFamily="34" charset="0"/>
              </a:rPr>
              <a:t>能够</a:t>
            </a:r>
            <a:r>
              <a:rPr lang="zh-CN" altLang="en-US" dirty="0"/>
              <a:t>带领团队完成本项目，解决项目上的较难的技能点；</a:t>
            </a:r>
            <a:endParaRPr lang="zh-CN" altLang="en-US" dirty="0"/>
          </a:p>
          <a:p>
            <a:pPr lvl="0">
              <a:spcBef>
                <a:spcPct val="0"/>
              </a:spcBef>
            </a:pPr>
            <a:r>
              <a:rPr lang="en-US" altLang="zh-CN" dirty="0"/>
              <a:t>2</a:t>
            </a:r>
            <a:r>
              <a:rPr lang="zh-CN" altLang="en-US" dirty="0"/>
              <a:t>、每组至少</a:t>
            </a:r>
            <a:r>
              <a:rPr lang="en-US" altLang="zh-CN" dirty="0"/>
              <a:t>1</a:t>
            </a:r>
            <a:r>
              <a:rPr lang="zh-CN" altLang="en-US" dirty="0"/>
              <a:t>人：团队意识强，沟通表达能力较强，能够带动团队人员齐心协力为这一个项目而努力；</a:t>
            </a:r>
            <a:endParaRPr lang="zh-CN" altLang="en-US" dirty="0"/>
          </a:p>
          <a:p>
            <a:pPr lvl="0">
              <a:spcBef>
                <a:spcPct val="0"/>
              </a:spcBef>
            </a:pPr>
            <a:r>
              <a:rPr lang="en-US" altLang="zh-CN" dirty="0"/>
              <a:t>3</a:t>
            </a:r>
            <a:r>
              <a:rPr lang="zh-CN" altLang="en-US" dirty="0"/>
              <a:t>、</a:t>
            </a:r>
            <a:r>
              <a:rPr lang="en-US" altLang="zh-CN" dirty="0"/>
              <a:t>1</a:t>
            </a:r>
            <a:r>
              <a:rPr lang="zh-CN" altLang="en-US" dirty="0"/>
              <a:t>个组长：建议由小组人员自己选出组长，但是组长要有较强的团队意识和较好的沟通表达能力；</a:t>
            </a:r>
            <a:endParaRPr lang="zh-CN" altLang="en-US" dirty="0"/>
          </a:p>
        </p:txBody>
      </p:sp>
      <p:sp>
        <p:nvSpPr>
          <p:cNvPr id="99331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6193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36194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zh-CN">
                <a:sym typeface="Arial" panose="020B0604020202020204" pitchFamily="34" charset="0"/>
              </a:rPr>
              <a:t>讲解指导：</a:t>
            </a:r>
            <a:endParaRPr lang="zh-CN" altLang="zh-CN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1</a:t>
            </a:r>
            <a:r>
              <a:rPr lang="zh-CN" altLang="en-US">
                <a:sym typeface="宋体" panose="02010600030101010101" pitchFamily="2" charset="-122"/>
              </a:rPr>
              <a:t>、简单回顾页面上所有的特效；</a:t>
            </a:r>
            <a:endParaRPr lang="zh-CN" altLang="en-US">
              <a:sym typeface="宋体" panose="02010600030101010101" pitchFamily="2" charset="-122"/>
            </a:endParaRPr>
          </a:p>
          <a:p>
            <a:pPr lvl="0"/>
            <a:r>
              <a:rPr lang="en-US" altLang="zh-CN">
                <a:sym typeface="Arial" panose="020B0604020202020204" pitchFamily="34" charset="0"/>
              </a:rPr>
              <a:t>2</a:t>
            </a:r>
            <a:r>
              <a:rPr lang="zh-CN" altLang="en-US">
                <a:sym typeface="Arial" panose="020B0604020202020204" pitchFamily="34" charset="0"/>
              </a:rPr>
              <a:t>、参考酷玩页面（最新、最热页面）；</a:t>
            </a:r>
            <a:endParaRPr lang="zh-CN" altLang="en-US">
              <a:sym typeface="Arial" panose="020B0604020202020204" pitchFamily="34" charset="0"/>
            </a:endParaRPr>
          </a:p>
          <a:p>
            <a:pPr lvl="0"/>
            <a:r>
              <a:rPr lang="en-US" altLang="zh-CN">
                <a:sym typeface="宋体" panose="02010600030101010101" pitchFamily="2" charset="-122"/>
              </a:rPr>
              <a:t>3</a:t>
            </a:r>
            <a:r>
              <a:rPr lang="zh-CN" altLang="en-US">
                <a:sym typeface="宋体" panose="02010600030101010101" pitchFamily="2" charset="-122"/>
              </a:rPr>
              <a:t>、</a:t>
            </a:r>
            <a:r>
              <a:rPr lang="en-US" altLang="zh-CN">
                <a:sym typeface="宋体" panose="02010600030101010101" pitchFamily="2" charset="-122"/>
              </a:rPr>
              <a:t>Ajax</a:t>
            </a:r>
            <a:r>
              <a:rPr lang="zh-CN" altLang="en-US">
                <a:sym typeface="宋体" panose="02010600030101010101" pitchFamily="2" charset="-122"/>
              </a:rPr>
              <a:t>的应用，</a:t>
            </a:r>
            <a:r>
              <a:rPr lang="en-US" altLang="zh-CN">
                <a:sym typeface="宋体" panose="02010600030101010101" pitchFamily="2" charset="-122"/>
              </a:rPr>
              <a:t>Json</a:t>
            </a:r>
            <a:r>
              <a:rPr lang="zh-CN" altLang="en-US">
                <a:sym typeface="宋体" panose="02010600030101010101" pitchFamily="2" charset="-122"/>
              </a:rPr>
              <a:t>保存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图片路径、文本；</a:t>
            </a:r>
            <a:endParaRPr lang="zh-CN" altLang="en-US"/>
          </a:p>
          <a:p>
            <a:pPr lvl="0"/>
            <a:endParaRPr lang="zh-CN" altLang="en-US"/>
          </a:p>
        </p:txBody>
      </p:sp>
      <p:sp>
        <p:nvSpPr>
          <p:cNvPr id="13619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8241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38242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zh-CN">
                <a:sym typeface="宋体" panose="02010600030101010101" pitchFamily="2" charset="-122"/>
              </a:rPr>
              <a:t>讲解指导：</a:t>
            </a:r>
            <a:endParaRPr lang="zh-CN" altLang="zh-CN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1</a:t>
            </a:r>
            <a:r>
              <a:rPr lang="zh-CN" altLang="en-US">
                <a:sym typeface="宋体" panose="02010600030101010101" pitchFamily="2" charset="-122"/>
              </a:rPr>
              <a:t>、简单回顾页面上所有的特效；</a:t>
            </a:r>
            <a:endParaRPr lang="zh-CN" altLang="en-US">
              <a:sym typeface="宋体" panose="02010600030101010101" pitchFamily="2" charset="-122"/>
            </a:endParaRPr>
          </a:p>
          <a:p>
            <a:pPr lvl="0"/>
            <a:r>
              <a:rPr lang="en-US" altLang="zh-CN">
                <a:sym typeface="宋体" panose="02010600030101010101" pitchFamily="2" charset="-122"/>
              </a:rPr>
              <a:t>2</a:t>
            </a:r>
            <a:r>
              <a:rPr lang="zh-CN" altLang="en-US">
                <a:sym typeface="宋体" panose="02010600030101010101" pitchFamily="2" charset="-122"/>
              </a:rPr>
              <a:t>、参考酷玩页面（最新、最热页面）</a:t>
            </a:r>
            <a:endParaRPr lang="zh-CN" altLang="en-US">
              <a:sym typeface="宋体" panose="02010600030101010101" pitchFamily="2" charset="-122"/>
            </a:endParaRPr>
          </a:p>
          <a:p>
            <a:pPr lvl="0"/>
            <a:r>
              <a:rPr lang="en-US" altLang="zh-CN">
                <a:sym typeface="Arial" panose="020B0604020202020204" pitchFamily="34" charset="0"/>
              </a:rPr>
              <a:t>3</a:t>
            </a:r>
            <a:r>
              <a:rPr lang="zh-CN" altLang="en-US">
                <a:sym typeface="Arial" panose="020B0604020202020204" pitchFamily="34" charset="0"/>
              </a:rPr>
              <a:t>、</a:t>
            </a:r>
            <a:r>
              <a:rPr lang="en-US" altLang="zh-CN">
                <a:sym typeface="Arial" panose="020B0604020202020204" pitchFamily="34" charset="0"/>
              </a:rPr>
              <a:t>Ajax</a:t>
            </a:r>
            <a:r>
              <a:rPr lang="zh-CN" altLang="en-US">
                <a:sym typeface="Arial" panose="020B0604020202020204" pitchFamily="34" charset="0"/>
              </a:rPr>
              <a:t>的应用，</a:t>
            </a:r>
            <a:r>
              <a:rPr lang="en-US" altLang="zh-CN">
                <a:sym typeface="Arial" panose="020B0604020202020204" pitchFamily="34" charset="0"/>
              </a:rPr>
              <a:t>Json</a:t>
            </a:r>
            <a:r>
              <a:rPr lang="zh-CN" altLang="en-US">
                <a:sym typeface="Arial" panose="020B0604020202020204" pitchFamily="34" charset="0"/>
              </a:rPr>
              <a:t>保存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图片路径、文本；</a:t>
            </a:r>
            <a:endParaRPr lang="zh-CN" altLang="en-US"/>
          </a:p>
        </p:txBody>
      </p:sp>
      <p:sp>
        <p:nvSpPr>
          <p:cNvPr id="13824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0289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40290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讲解指导：</a:t>
            </a:r>
            <a:endParaRPr lang="zh-CN" altLang="en-US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1</a:t>
            </a:r>
            <a:r>
              <a:rPr lang="zh-CN" altLang="en-US">
                <a:sym typeface="宋体" panose="02010600030101010101" pitchFamily="2" charset="-122"/>
              </a:rPr>
              <a:t>、简单回顾页面上所有的特效；</a:t>
            </a:r>
            <a:endParaRPr lang="zh-CN" altLang="en-US"/>
          </a:p>
          <a:p>
            <a:pPr lvl="0"/>
            <a:r>
              <a:rPr lang="en-US" altLang="zh-CN"/>
              <a:t>2</a:t>
            </a:r>
            <a:r>
              <a:rPr lang="zh-CN" altLang="en-US"/>
              <a:t>、结构的布局使用</a:t>
            </a:r>
            <a:r>
              <a:rPr lang="en-US" altLang="zh-CN"/>
              <a:t>HTML5</a:t>
            </a:r>
            <a:r>
              <a:rPr lang="zh-CN" altLang="en-US"/>
              <a:t>结构元素，section排版主体内容，article排版文本章，aside排版一侧的内容；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、使用</a:t>
            </a:r>
            <a:r>
              <a:rPr lang="en-US" altLang="zh-CN"/>
              <a:t>P</a:t>
            </a:r>
            <a:r>
              <a:rPr lang="zh-CN" altLang="zh-CN"/>
              <a:t>标签排版图片和文本；</a:t>
            </a:r>
            <a:endParaRPr lang="zh-CN" altLang="zh-CN"/>
          </a:p>
        </p:txBody>
      </p:sp>
      <p:sp>
        <p:nvSpPr>
          <p:cNvPr id="14029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2337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42338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讲解指导：</a:t>
            </a:r>
            <a:endParaRPr lang="zh-CN" altLang="en-US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1</a:t>
            </a:r>
            <a:r>
              <a:rPr lang="zh-CN" altLang="en-US">
                <a:sym typeface="宋体" panose="02010600030101010101" pitchFamily="2" charset="-122"/>
              </a:rPr>
              <a:t>、简单回顾页面上所有的特效；</a:t>
            </a:r>
            <a:endParaRPr lang="zh-CN" altLang="en-US">
              <a:sym typeface="宋体" panose="02010600030101010101" pitchFamily="2" charset="-122"/>
            </a:endParaRPr>
          </a:p>
          <a:p>
            <a:pPr lvl="0"/>
            <a:r>
              <a:rPr lang="en-US" altLang="zh-CN"/>
              <a:t>2</a:t>
            </a:r>
            <a:r>
              <a:rPr lang="zh-CN" altLang="en-US"/>
              <a:t>、分析页面整体布局；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、与首页热门试用模块排版对比讲解，使用</a:t>
            </a:r>
            <a:r>
              <a:rPr lang="en-US" altLang="zh-CN"/>
              <a:t>dl</a:t>
            </a:r>
            <a:r>
              <a:rPr lang="zh-CN" altLang="zh-CN"/>
              <a:t>列表排版，使用定位技术实现图片右上角的文本内容， 以及圆角矩形的实现等；</a:t>
            </a:r>
            <a:endParaRPr lang="zh-CN" altLang="zh-CN"/>
          </a:p>
          <a:p>
            <a:pPr lvl="0"/>
            <a:r>
              <a:rPr lang="en-US" altLang="zh-CN"/>
              <a:t>4</a:t>
            </a:r>
            <a:r>
              <a:rPr lang="zh-CN" altLang="en-US"/>
              <a:t>、与首页的发现酷玩点击加载更多对比讲解：</a:t>
            </a:r>
            <a:endParaRPr lang="zh-CN" altLang="en-US"/>
          </a:p>
          <a:p>
            <a:pPr lvl="0"/>
            <a:r>
              <a:rPr lang="zh-CN" altLang="en-US"/>
              <a:t>     </a:t>
            </a:r>
            <a:r>
              <a:rPr lang="en-US" altLang="zh-CN"/>
              <a:t>1</a:t>
            </a:r>
            <a:r>
              <a:rPr lang="zh-CN" altLang="en-US"/>
              <a:t>）这里是滚动条向下滚动直至显示</a:t>
            </a:r>
            <a:r>
              <a:rPr lang="en-US" altLang="zh-CN"/>
              <a:t>”</a:t>
            </a:r>
            <a:r>
              <a:rPr lang="zh-CN" altLang="en-US"/>
              <a:t>向下拉加载更多</a:t>
            </a:r>
            <a:r>
              <a:rPr lang="en-US" altLang="zh-CN"/>
              <a:t>“</a:t>
            </a:r>
            <a:r>
              <a:rPr lang="zh-CN" altLang="en-US"/>
              <a:t>时自动加载图片内容，直至加载完毕；</a:t>
            </a:r>
            <a:endParaRPr lang="zh-CN" altLang="en-US"/>
          </a:p>
          <a:p>
            <a:pPr lvl="0"/>
            <a:r>
              <a:rPr lang="zh-CN" altLang="en-US"/>
              <a:t>     </a:t>
            </a:r>
            <a:r>
              <a:rPr lang="en-US" altLang="zh-CN"/>
              <a:t>2</a:t>
            </a:r>
            <a:r>
              <a:rPr lang="zh-CN" altLang="en-US"/>
              <a:t>）使用鼠标滚动事件scroll，判断滚动条的位置来加载更多内容；</a:t>
            </a:r>
            <a:endParaRPr lang="zh-CN" altLang="en-US"/>
          </a:p>
          <a:p>
            <a:pPr lvl="0"/>
            <a:r>
              <a:rPr lang="en-US" altLang="zh-CN"/>
              <a:t>5</a:t>
            </a:r>
            <a:r>
              <a:rPr lang="zh-CN" altLang="en-US"/>
              <a:t>、再次强调鼠标放在图片上时的效果使用</a:t>
            </a:r>
            <a:r>
              <a:rPr lang="en-US" altLang="zh-CN"/>
              <a:t>CSS3</a:t>
            </a:r>
            <a:r>
              <a:rPr lang="zh-CN" altLang="en-US"/>
              <a:t>动画实现；</a:t>
            </a:r>
            <a:endParaRPr lang="zh-CN" altLang="en-US"/>
          </a:p>
          <a:p>
            <a:pPr lvl="0"/>
            <a:r>
              <a:rPr lang="en-US" altLang="zh-CN">
                <a:sym typeface="Arial" panose="020B0604020202020204" pitchFamily="34" charset="0"/>
              </a:rPr>
              <a:t>6</a:t>
            </a:r>
            <a:r>
              <a:rPr lang="zh-CN" altLang="en-US">
                <a:sym typeface="Arial" panose="020B0604020202020204" pitchFamily="34" charset="0"/>
              </a:rPr>
              <a:t>、</a:t>
            </a:r>
            <a:r>
              <a:rPr lang="en-US" altLang="zh-CN">
                <a:sym typeface="Arial" panose="020B0604020202020204" pitchFamily="34" charset="0"/>
              </a:rPr>
              <a:t>Ajax</a:t>
            </a:r>
            <a:r>
              <a:rPr lang="zh-CN" altLang="en-US">
                <a:sym typeface="Arial" panose="020B0604020202020204" pitchFamily="34" charset="0"/>
              </a:rPr>
              <a:t>的应用，</a:t>
            </a:r>
            <a:r>
              <a:rPr lang="en-US" altLang="zh-CN">
                <a:sym typeface="Arial" panose="020B0604020202020204" pitchFamily="34" charset="0"/>
              </a:rPr>
              <a:t>Json</a:t>
            </a:r>
            <a:r>
              <a:rPr lang="zh-CN" altLang="en-US">
                <a:sym typeface="Arial" panose="020B0604020202020204" pitchFamily="34" charset="0"/>
              </a:rPr>
              <a:t>保存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图片路径、文本；</a:t>
            </a:r>
            <a:endParaRPr lang="zh-CN" altLang="en-US"/>
          </a:p>
        </p:txBody>
      </p:sp>
      <p:sp>
        <p:nvSpPr>
          <p:cNvPr id="14233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4385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44386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zh-CN"/>
              <a:t>讲解指导：</a:t>
            </a:r>
            <a:endParaRPr lang="zh-CN" altLang="zh-CN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1</a:t>
            </a:r>
            <a:r>
              <a:rPr lang="zh-CN" altLang="en-US">
                <a:sym typeface="宋体" panose="02010600030101010101" pitchFamily="2" charset="-122"/>
              </a:rPr>
              <a:t>、简单回顾页面上所有的特效；</a:t>
            </a:r>
            <a:endParaRPr lang="zh-CN" altLang="en-US">
              <a:sym typeface="宋体" panose="02010600030101010101" pitchFamily="2" charset="-122"/>
            </a:endParaRPr>
          </a:p>
          <a:p>
            <a:pPr lvl="0"/>
            <a:r>
              <a:rPr lang="en-US" altLang="zh-CN"/>
              <a:t>2</a:t>
            </a:r>
            <a:r>
              <a:rPr lang="zh-CN" altLang="en-US"/>
              <a:t>、与全部页面对比讲解页面整体布局；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、强调</a:t>
            </a:r>
            <a:r>
              <a:rPr lang="en-US" altLang="zh-CN"/>
              <a:t>HTML5</a:t>
            </a:r>
            <a:r>
              <a:rPr lang="zh-CN" altLang="en-US"/>
              <a:t>标签的应用；</a:t>
            </a:r>
            <a:endParaRPr lang="zh-CN" altLang="en-US"/>
          </a:p>
          <a:p>
            <a:pPr lvl="0"/>
            <a:r>
              <a:rPr lang="en-US" altLang="zh-CN">
                <a:sym typeface="Arial" panose="020B0604020202020204" pitchFamily="34" charset="0"/>
              </a:rPr>
              <a:t>4</a:t>
            </a:r>
            <a:r>
              <a:rPr lang="zh-CN" altLang="en-US">
                <a:sym typeface="Arial" panose="020B0604020202020204" pitchFamily="34" charset="0"/>
              </a:rPr>
              <a:t>、强调鼠标放在图片上时的效果使用</a:t>
            </a:r>
            <a:r>
              <a:rPr lang="en-US" altLang="zh-CN">
                <a:sym typeface="Arial" panose="020B0604020202020204" pitchFamily="34" charset="0"/>
              </a:rPr>
              <a:t>CSS3</a:t>
            </a:r>
            <a:r>
              <a:rPr lang="zh-CN" altLang="en-US">
                <a:sym typeface="Arial" panose="020B0604020202020204" pitchFamily="34" charset="0"/>
              </a:rPr>
              <a:t>动画实现；</a:t>
            </a:r>
            <a:endParaRPr lang="zh-CN" altLang="en-US"/>
          </a:p>
          <a:p>
            <a:pPr lvl="0"/>
            <a:endParaRPr lang="zh-CN" altLang="en-US"/>
          </a:p>
        </p:txBody>
      </p:sp>
      <p:sp>
        <p:nvSpPr>
          <p:cNvPr id="14438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6433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46434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zh-CN"/>
              <a:t>讲解指导：</a:t>
            </a:r>
            <a:endParaRPr lang="zh-CN" altLang="zh-CN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1</a:t>
            </a:r>
            <a:r>
              <a:rPr lang="zh-CN" altLang="en-US">
                <a:sym typeface="宋体" panose="02010600030101010101" pitchFamily="2" charset="-122"/>
              </a:rPr>
              <a:t>、简单回顾页面上所有的特效；</a:t>
            </a:r>
            <a:endParaRPr lang="zh-CN" altLang="en-US">
              <a:sym typeface="宋体" panose="02010600030101010101" pitchFamily="2" charset="-122"/>
            </a:endParaRPr>
          </a:p>
          <a:p>
            <a:pPr lvl="0"/>
            <a:r>
              <a:rPr lang="en-US" altLang="zh-CN"/>
              <a:t>2</a:t>
            </a:r>
            <a:r>
              <a:rPr lang="zh-CN" altLang="en-US"/>
              <a:t>、与全部页面对比讲解页面整体布局；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、强调</a:t>
            </a:r>
            <a:r>
              <a:rPr lang="en-US" altLang="zh-CN"/>
              <a:t>HTML5</a:t>
            </a:r>
            <a:r>
              <a:rPr lang="zh-CN" altLang="en-US"/>
              <a:t>标签的应用；</a:t>
            </a:r>
            <a:endParaRPr lang="zh-CN" altLang="en-US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4</a:t>
            </a:r>
            <a:r>
              <a:rPr lang="zh-CN" altLang="en-US">
                <a:sym typeface="宋体" panose="02010600030101010101" pitchFamily="2" charset="-122"/>
              </a:rPr>
              <a:t>、强调鼠标放在图片上时的效果使用</a:t>
            </a:r>
            <a:r>
              <a:rPr lang="en-US" altLang="zh-CN">
                <a:sym typeface="宋体" panose="02010600030101010101" pitchFamily="2" charset="-122"/>
              </a:rPr>
              <a:t>CSS3</a:t>
            </a:r>
            <a:r>
              <a:rPr lang="zh-CN" altLang="en-US">
                <a:sym typeface="宋体" panose="02010600030101010101" pitchFamily="2" charset="-122"/>
              </a:rPr>
              <a:t>动画实现；</a:t>
            </a:r>
            <a:endParaRPr lang="zh-CN" altLang="en-US"/>
          </a:p>
          <a:p>
            <a:pPr lvl="0"/>
            <a:endParaRPr lang="zh-CN" altLang="en-US"/>
          </a:p>
        </p:txBody>
      </p:sp>
      <p:sp>
        <p:nvSpPr>
          <p:cNvPr id="14643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8481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48482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zh-CN"/>
              <a:t>讲解指导：</a:t>
            </a:r>
            <a:endParaRPr lang="zh-CN" altLang="zh-CN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1</a:t>
            </a:r>
            <a:r>
              <a:rPr lang="zh-CN" altLang="en-US">
                <a:sym typeface="宋体" panose="02010600030101010101" pitchFamily="2" charset="-122"/>
              </a:rPr>
              <a:t>、简单回顾页面上所有的特效；</a:t>
            </a:r>
            <a:endParaRPr lang="zh-CN" altLang="en-US">
              <a:sym typeface="宋体" panose="02010600030101010101" pitchFamily="2" charset="-122"/>
            </a:endParaRPr>
          </a:p>
          <a:p>
            <a:pPr lvl="0"/>
            <a:r>
              <a:rPr lang="en-US" altLang="zh-CN"/>
              <a:t>2</a:t>
            </a:r>
            <a:r>
              <a:rPr lang="zh-CN" altLang="en-US"/>
              <a:t>、与全部页面对比讲解页面整体布局；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、强调</a:t>
            </a:r>
            <a:r>
              <a:rPr lang="en-US" altLang="zh-CN"/>
              <a:t>HTML5</a:t>
            </a:r>
            <a:r>
              <a:rPr lang="zh-CN" altLang="en-US"/>
              <a:t>标签的应用；</a:t>
            </a:r>
            <a:endParaRPr lang="zh-CN" altLang="en-US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4</a:t>
            </a:r>
            <a:r>
              <a:rPr lang="zh-CN" altLang="en-US">
                <a:sym typeface="宋体" panose="02010600030101010101" pitchFamily="2" charset="-122"/>
              </a:rPr>
              <a:t>、强调鼠标放在图片上时的效果使用</a:t>
            </a:r>
            <a:r>
              <a:rPr lang="en-US" altLang="zh-CN">
                <a:sym typeface="宋体" panose="02010600030101010101" pitchFamily="2" charset="-122"/>
              </a:rPr>
              <a:t>CSS3</a:t>
            </a:r>
            <a:r>
              <a:rPr lang="zh-CN" altLang="en-US">
                <a:sym typeface="宋体" panose="02010600030101010101" pitchFamily="2" charset="-122"/>
              </a:rPr>
              <a:t>动画实现；</a:t>
            </a:r>
            <a:endParaRPr lang="zh-CN" altLang="en-US"/>
          </a:p>
          <a:p>
            <a:pPr lvl="0"/>
            <a:endParaRPr lang="zh-CN" altLang="en-US"/>
          </a:p>
        </p:txBody>
      </p:sp>
      <p:sp>
        <p:nvSpPr>
          <p:cNvPr id="14848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0529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50530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zh-CN"/>
              <a:t>讲解指导：</a:t>
            </a:r>
            <a:endParaRPr lang="zh-CN" altLang="zh-CN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1</a:t>
            </a:r>
            <a:r>
              <a:rPr lang="zh-CN" altLang="en-US">
                <a:sym typeface="宋体" panose="02010600030101010101" pitchFamily="2" charset="-122"/>
              </a:rPr>
              <a:t>、简单回顾页面上所有的特效；</a:t>
            </a:r>
            <a:endParaRPr lang="zh-CN" altLang="en-US">
              <a:sym typeface="宋体" panose="02010600030101010101" pitchFamily="2" charset="-122"/>
            </a:endParaRPr>
          </a:p>
          <a:p>
            <a:pPr lvl="0"/>
            <a:r>
              <a:rPr lang="en-US" altLang="zh-CN"/>
              <a:t>2</a:t>
            </a:r>
            <a:r>
              <a:rPr lang="zh-CN" altLang="en-US"/>
              <a:t>、与全部页面对比讲解页面整体布局；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、强调</a:t>
            </a:r>
            <a:r>
              <a:rPr lang="en-US" altLang="zh-CN"/>
              <a:t>HTML5</a:t>
            </a:r>
            <a:r>
              <a:rPr lang="zh-CN" altLang="en-US"/>
              <a:t>标签的应用；</a:t>
            </a:r>
            <a:endParaRPr lang="zh-CN" altLang="en-US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4</a:t>
            </a:r>
            <a:r>
              <a:rPr lang="zh-CN" altLang="en-US">
                <a:sym typeface="宋体" panose="02010600030101010101" pitchFamily="2" charset="-122"/>
              </a:rPr>
              <a:t>、强调鼠标放在图片上时的效果使用</a:t>
            </a:r>
            <a:r>
              <a:rPr lang="en-US" altLang="zh-CN">
                <a:sym typeface="宋体" panose="02010600030101010101" pitchFamily="2" charset="-122"/>
              </a:rPr>
              <a:t>CSS3</a:t>
            </a:r>
            <a:r>
              <a:rPr lang="zh-CN" altLang="en-US">
                <a:sym typeface="宋体" panose="02010600030101010101" pitchFamily="2" charset="-122"/>
              </a:rPr>
              <a:t>动画实现；</a:t>
            </a:r>
            <a:endParaRPr lang="zh-CN" altLang="en-US"/>
          </a:p>
          <a:p>
            <a:pPr lvl="0"/>
            <a:endParaRPr lang="zh-CN" altLang="en-US"/>
          </a:p>
        </p:txBody>
      </p:sp>
      <p:sp>
        <p:nvSpPr>
          <p:cNvPr id="15053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2577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52578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讲解指导：</a:t>
            </a:r>
            <a:endParaRPr lang="zh-CN" altLang="en-US"/>
          </a:p>
          <a:p>
            <a:pPr lvl="0"/>
            <a:r>
              <a:rPr lang="en-US" altLang="zh-CN">
                <a:sym typeface="宋体" panose="02010600030101010101" pitchFamily="2" charset="-122"/>
              </a:rPr>
              <a:t>1</a:t>
            </a:r>
            <a:r>
              <a:rPr lang="zh-CN" altLang="en-US">
                <a:sym typeface="宋体" panose="02010600030101010101" pitchFamily="2" charset="-122"/>
              </a:rPr>
              <a:t>、简单回顾页面上所有的特效；</a:t>
            </a:r>
            <a:endParaRPr lang="zh-CN" altLang="en-US">
              <a:sym typeface="宋体" panose="02010600030101010101" pitchFamily="2" charset="-122"/>
            </a:endParaRPr>
          </a:p>
          <a:p>
            <a:pPr lvl="0"/>
            <a:r>
              <a:rPr lang="en-US" altLang="zh-CN"/>
              <a:t>2</a:t>
            </a:r>
            <a:r>
              <a:rPr lang="zh-CN" altLang="en-US"/>
              <a:t>、分析页面布局，使用</a:t>
            </a:r>
            <a:r>
              <a:rPr lang="en-US" altLang="zh-CN"/>
              <a:t>HTML5</a:t>
            </a:r>
            <a:r>
              <a:rPr lang="zh-CN" altLang="en-US"/>
              <a:t>结构元素布局页面；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、焦点图效果使用制作首页时的代码；</a:t>
            </a:r>
            <a:endParaRPr lang="zh-CN" altLang="en-US"/>
          </a:p>
          <a:p>
            <a:pPr lvl="0"/>
            <a:r>
              <a:rPr lang="en-US" altLang="zh-CN"/>
              <a:t>4</a:t>
            </a:r>
            <a:r>
              <a:rPr lang="zh-CN" altLang="en-US"/>
              <a:t>、热门试用参考前面页面完成的图文排版；</a:t>
            </a:r>
            <a:endParaRPr lang="zh-CN" altLang="en-US"/>
          </a:p>
          <a:p>
            <a:pPr lvl="0"/>
            <a:r>
              <a:rPr lang="en-US" altLang="zh-CN"/>
              <a:t>5</a:t>
            </a:r>
            <a:r>
              <a:rPr lang="zh-CN" altLang="en-US"/>
              <a:t>、产品详细和活动介绍主要使用段落标签排版；</a:t>
            </a:r>
            <a:endParaRPr lang="zh-CN" altLang="en-US"/>
          </a:p>
        </p:txBody>
      </p:sp>
      <p:sp>
        <p:nvSpPr>
          <p:cNvPr id="15257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4625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54626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讲解指导：</a:t>
            </a:r>
            <a:endParaRPr lang="zh-CN" altLang="en-US"/>
          </a:p>
          <a:p>
            <a:pPr lvl="0"/>
            <a:r>
              <a:rPr lang="en-US" altLang="zh-CN"/>
              <a:t>1</a:t>
            </a:r>
            <a:r>
              <a:rPr lang="zh-CN" altLang="en-US"/>
              <a:t>、简单回顾页面上的效果，主要是鼠标放在图片上的动画效果，单击加载更多显示更多内容；</a:t>
            </a:r>
            <a:endParaRPr lang="zh-CN" altLang="en-US"/>
          </a:p>
          <a:p>
            <a:pPr lvl="0"/>
            <a:r>
              <a:rPr lang="en-US" altLang="zh-CN"/>
              <a:t>2</a:t>
            </a:r>
            <a:r>
              <a:rPr lang="zh-CN" altLang="en-US"/>
              <a:t>、分析页面结构，使用</a:t>
            </a:r>
            <a:r>
              <a:rPr lang="en-US" altLang="zh-CN"/>
              <a:t>HTML5</a:t>
            </a:r>
            <a:r>
              <a:rPr lang="zh-CN" altLang="en-US"/>
              <a:t>结构标签布局；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</a:t>
            </a:r>
            <a:r>
              <a:rPr lang="en-US" altLang="zh-CN"/>
              <a:t>Ajax</a:t>
            </a:r>
            <a:r>
              <a:rPr lang="zh-CN" altLang="en-US"/>
              <a:t>的应用，</a:t>
            </a:r>
            <a:r>
              <a:rPr lang="en-US" altLang="zh-CN"/>
              <a:t>Json</a:t>
            </a:r>
            <a:r>
              <a:rPr lang="zh-CN" altLang="en-US"/>
              <a:t>保存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图片路径、文本、体验者、时间；</a:t>
            </a:r>
            <a:endParaRPr lang="zh-CN" altLang="zh-CN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0"/>
            <a:r>
              <a:rPr lang="en-US" altLang="zh-CN"/>
              <a:t>4</a:t>
            </a:r>
            <a:r>
              <a:rPr lang="zh-CN" altLang="en-US"/>
              <a:t>、如何把</a:t>
            </a:r>
            <a:r>
              <a:rPr lang="en-US" altLang="zh-CN"/>
              <a:t>Json</a:t>
            </a:r>
            <a:r>
              <a:rPr lang="zh-CN" altLang="en-US"/>
              <a:t>中的数据加载到页面中；</a:t>
            </a:r>
            <a:endParaRPr lang="zh-CN" altLang="en-US"/>
          </a:p>
        </p:txBody>
      </p:sp>
      <p:sp>
        <p:nvSpPr>
          <p:cNvPr id="15462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6673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56674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讲解指导：</a:t>
            </a:r>
            <a:endParaRPr lang="zh-CN" altLang="en-US"/>
          </a:p>
          <a:p>
            <a:pPr lvl="0"/>
            <a:r>
              <a:rPr lang="en-US" altLang="zh-CN"/>
              <a:t>1</a:t>
            </a:r>
            <a:r>
              <a:rPr lang="zh-CN" altLang="en-US"/>
              <a:t>、简单回顾页面上的效果，主要是鼠标放在图片上的动画效果，单击加载更多显示更多内容；</a:t>
            </a:r>
            <a:endParaRPr lang="zh-CN" altLang="en-US"/>
          </a:p>
          <a:p>
            <a:pPr lvl="0"/>
            <a:r>
              <a:rPr lang="en-US" altLang="zh-CN"/>
              <a:t>2</a:t>
            </a:r>
            <a:r>
              <a:rPr lang="zh-CN" altLang="en-US"/>
              <a:t>、分析页面结构，使用</a:t>
            </a:r>
            <a:r>
              <a:rPr lang="en-US" altLang="zh-CN"/>
              <a:t>HTML5</a:t>
            </a:r>
            <a:r>
              <a:rPr lang="zh-CN" altLang="en-US"/>
              <a:t>结构标签布局；</a:t>
            </a:r>
            <a:endParaRPr lang="zh-CN" altLang="en-US"/>
          </a:p>
          <a:p>
            <a:pPr lvl="0"/>
            <a:r>
              <a:rPr lang="en-US" altLang="zh-CN"/>
              <a:t>3</a:t>
            </a:r>
            <a:r>
              <a:rPr lang="zh-CN" altLang="en-US"/>
              <a:t>、</a:t>
            </a:r>
            <a:r>
              <a:rPr lang="en-US" altLang="zh-CN"/>
              <a:t>Ajax</a:t>
            </a:r>
            <a:r>
              <a:rPr lang="zh-CN" altLang="en-US"/>
              <a:t>的应用，</a:t>
            </a:r>
            <a:r>
              <a:rPr lang="en-US" altLang="zh-CN"/>
              <a:t>Json</a:t>
            </a:r>
            <a:r>
              <a:rPr lang="zh-CN" altLang="en-US"/>
              <a:t>保存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图片路径、文本、体验者、时间；</a:t>
            </a:r>
            <a:endParaRPr lang="zh-CN" altLang="zh-CN"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 lvl="0"/>
            <a:r>
              <a:rPr lang="en-US" altLang="zh-CN"/>
              <a:t>4</a:t>
            </a:r>
            <a:r>
              <a:rPr lang="zh-CN" altLang="en-US"/>
              <a:t>、如何把</a:t>
            </a:r>
            <a:r>
              <a:rPr lang="en-US" altLang="zh-CN"/>
              <a:t>Json</a:t>
            </a:r>
            <a:r>
              <a:rPr lang="zh-CN" altLang="en-US"/>
              <a:t>中的数据加载到页面中；</a:t>
            </a:r>
            <a:endParaRPr lang="zh-CN" altLang="en-US"/>
          </a:p>
          <a:p>
            <a:pPr lvl="0"/>
            <a:endParaRPr lang="zh-CN" altLang="en-US"/>
          </a:p>
          <a:p>
            <a:pPr lvl="0"/>
            <a:r>
              <a:rPr lang="zh-CN" altLang="en-US"/>
              <a:t>任务分配：教员记录每个学员完成的模块或页面；</a:t>
            </a:r>
            <a:endParaRPr lang="zh-CN" altLang="en-US"/>
          </a:p>
        </p:txBody>
      </p:sp>
      <p:sp>
        <p:nvSpPr>
          <p:cNvPr id="15667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656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>
                <a:ea typeface="宋体" panose="02010600030101010101" pitchFamily="2" charset="-122"/>
              </a:rPr>
              <a:t>教学指导：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xxxxxxx</a:t>
            </a:r>
            <a:endParaRPr lang="zh-CN" altLang="en-US" smtClean="0">
              <a:ea typeface="宋体" panose="02010600030101010101" pitchFamily="2" charset="-122"/>
            </a:endParaRP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77842EA-E777-4CE3-824A-2AA16625C4E5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0769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60770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讲解指导：</a:t>
            </a:r>
            <a:endParaRPr lang="zh-CN" altLang="en-US"/>
          </a:p>
          <a:p>
            <a:pPr lvl="0"/>
            <a:r>
              <a:rPr lang="en-US" altLang="zh-CN"/>
              <a:t>1</a:t>
            </a:r>
            <a:r>
              <a:rPr lang="zh-CN" altLang="en-US"/>
              <a:t>、打开页面简单回顾页面的制作要求、验证要求；</a:t>
            </a:r>
            <a:endParaRPr lang="zh-CN" altLang="en-US"/>
          </a:p>
          <a:p>
            <a:pPr lvl="0"/>
            <a:r>
              <a:rPr lang="en-US" altLang="zh-CN"/>
              <a:t>2</a:t>
            </a:r>
            <a:r>
              <a:rPr lang="zh-CN" altLang="en-US"/>
              <a:t>、强调使用</a:t>
            </a:r>
            <a:r>
              <a:rPr lang="en-US" altLang="zh-CN"/>
              <a:t>HTML5</a:t>
            </a:r>
            <a:r>
              <a:rPr lang="zh-CN" altLang="en-US"/>
              <a:t>表单属性进行验证；</a:t>
            </a:r>
            <a:endParaRPr lang="zh-CN" altLang="en-US"/>
          </a:p>
        </p:txBody>
      </p:sp>
      <p:sp>
        <p:nvSpPr>
          <p:cNvPr id="16077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2817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62818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讲解指导：</a:t>
            </a:r>
            <a:endParaRPr lang="zh-CN" altLang="en-US"/>
          </a:p>
          <a:p>
            <a:pPr lvl="0"/>
            <a:r>
              <a:rPr lang="en-US" altLang="zh-CN"/>
              <a:t>1</a:t>
            </a:r>
            <a:r>
              <a:rPr lang="zh-CN" altLang="en-US"/>
              <a:t>、仅说明左侧需要锚链接实现即可；</a:t>
            </a:r>
            <a:endParaRPr lang="zh-CN" altLang="en-US"/>
          </a:p>
          <a:p>
            <a:pPr lvl="0"/>
            <a:r>
              <a:rPr lang="en-US" altLang="zh-CN"/>
              <a:t>2</a:t>
            </a:r>
            <a:r>
              <a:rPr lang="zh-CN" altLang="en-US"/>
              <a:t>、实现效果与提供的效果图一致即可；</a:t>
            </a:r>
            <a:endParaRPr lang="zh-CN" altLang="en-US"/>
          </a:p>
        </p:txBody>
      </p:sp>
      <p:sp>
        <p:nvSpPr>
          <p:cNvPr id="16281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4865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64866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>
                <a:sym typeface="Arial" panose="020B0604020202020204" pitchFamily="34" charset="0"/>
              </a:rPr>
              <a:t>讲解指导：</a:t>
            </a:r>
            <a:endParaRPr lang="zh-CN" altLang="en-US"/>
          </a:p>
          <a:p>
            <a:pPr lvl="0"/>
            <a:r>
              <a:rPr lang="en-US" altLang="zh-CN">
                <a:sym typeface="Arial" panose="020B0604020202020204" pitchFamily="34" charset="0"/>
              </a:rPr>
              <a:t>1</a:t>
            </a:r>
            <a:r>
              <a:rPr lang="zh-CN" altLang="en-US">
                <a:sym typeface="Arial" panose="020B0604020202020204" pitchFamily="34" charset="0"/>
              </a:rPr>
              <a:t>、仅说明左侧需要锚链接实现即可；</a:t>
            </a:r>
            <a:endParaRPr lang="zh-CN" altLang="en-US"/>
          </a:p>
          <a:p>
            <a:pPr lvl="0"/>
            <a:r>
              <a:rPr lang="en-US" altLang="zh-CN">
                <a:sym typeface="Arial" panose="020B0604020202020204" pitchFamily="34" charset="0"/>
              </a:rPr>
              <a:t>2</a:t>
            </a:r>
            <a:r>
              <a:rPr lang="zh-CN" altLang="en-US">
                <a:sym typeface="Arial" panose="020B0604020202020204" pitchFamily="34" charset="0"/>
              </a:rPr>
              <a:t>、实现效果与提供的效果图一致即可；</a:t>
            </a:r>
            <a:endParaRPr lang="zh-CN" altLang="en-US"/>
          </a:p>
          <a:p>
            <a:pPr lvl="0"/>
            <a:endParaRPr lang="zh-CN" altLang="en-US"/>
          </a:p>
        </p:txBody>
      </p:sp>
      <p:sp>
        <p:nvSpPr>
          <p:cNvPr id="16486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656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smtClean="0">
                <a:ea typeface="宋体" panose="02010600030101010101" pitchFamily="2" charset="-122"/>
              </a:rPr>
              <a:t>教学指导：</a:t>
            </a: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xxxxxxx</a:t>
            </a:r>
            <a:endParaRPr lang="zh-CN" altLang="en-US" smtClean="0">
              <a:ea typeface="宋体" panose="02010600030101010101" pitchFamily="2" charset="-122"/>
            </a:endParaRP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77842EA-E777-4CE3-824A-2AA16625C4E5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801823-96DB-4EC2-991A-2DEE593AD1D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5473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05474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zh-CN"/>
              <a:t>讲解指导：</a:t>
            </a:r>
            <a:endParaRPr lang="zh-CN" altLang="zh-CN"/>
          </a:p>
          <a:p>
            <a:pPr lvl="0"/>
            <a:r>
              <a:rPr lang="en-US" altLang="zh-CN"/>
              <a:t>1</a:t>
            </a:r>
            <a:r>
              <a:rPr lang="zh-CN" altLang="en-US"/>
              <a:t>、要求学员在后面的网站开发中，按要求把文件放在指定的目录下：</a:t>
            </a:r>
            <a:endParaRPr lang="zh-CN" altLang="en-US"/>
          </a:p>
          <a:p>
            <a:pPr lvl="0"/>
            <a:r>
              <a:rPr lang="zh-CN" altLang="en-US"/>
              <a:t>    </a:t>
            </a:r>
            <a:r>
              <a:rPr lang="en-US" altLang="zh-CN"/>
              <a:t>1</a:t>
            </a:r>
            <a:r>
              <a:rPr lang="zh-CN" altLang="en-US"/>
              <a:t>）网站首页、注册页面、商务合作、免费试用页面放在根目录下；</a:t>
            </a:r>
            <a:endParaRPr lang="zh-CN" altLang="en-US"/>
          </a:p>
          <a:p>
            <a:pPr lvl="0"/>
            <a:r>
              <a:rPr lang="zh-CN" altLang="en-US"/>
              <a:t>    </a:t>
            </a:r>
            <a:r>
              <a:rPr lang="en-US" altLang="zh-CN"/>
              <a:t>2</a:t>
            </a:r>
            <a:r>
              <a:rPr lang="zh-CN" altLang="en-US"/>
              <a:t>）</a:t>
            </a:r>
            <a:r>
              <a:rPr lang="en-US" altLang="zh-CN"/>
              <a:t>CSS</a:t>
            </a:r>
            <a:r>
              <a:rPr lang="zh-CN" altLang="en-US"/>
              <a:t>文件必须放在</a:t>
            </a:r>
            <a:r>
              <a:rPr lang="en-US" altLang="zh-CN"/>
              <a:t>CSS</a:t>
            </a:r>
            <a:r>
              <a:rPr lang="zh-CN" altLang="en-US"/>
              <a:t>目录下，</a:t>
            </a:r>
            <a:r>
              <a:rPr lang="en-US" altLang="zh-CN"/>
              <a:t>JS</a:t>
            </a:r>
            <a:r>
              <a:rPr lang="zh-CN" altLang="en-US"/>
              <a:t>文件放在</a:t>
            </a:r>
            <a:r>
              <a:rPr lang="en-US" altLang="zh-CN"/>
              <a:t>js</a:t>
            </a:r>
            <a:r>
              <a:rPr lang="zh-CN" altLang="zh-CN"/>
              <a:t>目录下，图片放在</a:t>
            </a:r>
            <a:r>
              <a:rPr lang="en-US" altLang="zh-CN"/>
              <a:t>img</a:t>
            </a:r>
            <a:r>
              <a:rPr lang="zh-CN" altLang="en-US"/>
              <a:t>目录下；</a:t>
            </a:r>
            <a:endParaRPr lang="zh-CN" altLang="en-US"/>
          </a:p>
          <a:p>
            <a:pPr lvl="0"/>
            <a:r>
              <a:rPr lang="zh-CN" altLang="en-US"/>
              <a:t>    </a:t>
            </a:r>
            <a:r>
              <a:rPr lang="en-US" altLang="zh-CN"/>
              <a:t>3</a:t>
            </a:r>
            <a:r>
              <a:rPr lang="zh-CN" altLang="en-US"/>
              <a:t>）各模块页面和</a:t>
            </a:r>
            <a:r>
              <a:rPr lang="en-US" altLang="zh-CN"/>
              <a:t>json</a:t>
            </a:r>
            <a:r>
              <a:rPr lang="zh-CN" altLang="zh-CN"/>
              <a:t>文件放在对应模块目录下；</a:t>
            </a:r>
            <a:endParaRPr lang="zh-CN" altLang="zh-CN"/>
          </a:p>
          <a:p>
            <a:pPr lvl="0"/>
            <a:r>
              <a:rPr lang="zh-CN" altLang="zh-CN"/>
              <a:t>     </a:t>
            </a:r>
            <a:r>
              <a:rPr lang="en-US" altLang="zh-CN"/>
              <a:t>4</a:t>
            </a:r>
            <a:r>
              <a:rPr lang="zh-CN" altLang="en-US"/>
              <a:t>）首页应用的</a:t>
            </a:r>
            <a:r>
              <a:rPr lang="en-US" altLang="zh-CN"/>
              <a:t>json</a:t>
            </a:r>
            <a:r>
              <a:rPr lang="zh-CN" altLang="zh-CN"/>
              <a:t>文件放在</a:t>
            </a:r>
            <a:r>
              <a:rPr lang="en-US" altLang="zh-CN"/>
              <a:t>JSON</a:t>
            </a:r>
            <a:r>
              <a:rPr lang="zh-CN" altLang="en-US"/>
              <a:t>目录下；</a:t>
            </a:r>
            <a:endParaRPr lang="zh-CN" altLang="en-US"/>
          </a:p>
          <a:p>
            <a:pPr lvl="0"/>
            <a:r>
              <a:rPr lang="zh-CN" altLang="en-US"/>
              <a:t> </a:t>
            </a:r>
            <a:r>
              <a:rPr lang="en-US" altLang="zh-CN"/>
              <a:t>2</a:t>
            </a:r>
            <a:r>
              <a:rPr lang="zh-CN" altLang="en-US"/>
              <a:t>、网页名称按指定的要求命名；</a:t>
            </a:r>
            <a:endParaRPr lang="zh-CN" altLang="en-US"/>
          </a:p>
        </p:txBody>
      </p:sp>
      <p:sp>
        <p:nvSpPr>
          <p:cNvPr id="10547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752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107522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en-US" altLang="zh-CN" dirty="0"/>
          </a:p>
          <a:p>
            <a:pPr lvl="0">
              <a:spcBef>
                <a:spcPct val="0"/>
              </a:spcBef>
            </a:pPr>
            <a:r>
              <a:rPr lang="zh-CN" altLang="zh-CN" dirty="0"/>
              <a:t>讲解指导：</a:t>
            </a:r>
            <a:endParaRPr lang="zh-CN" altLang="zh-CN" dirty="0"/>
          </a:p>
          <a:p>
            <a:pPr lvl="0">
              <a:spcBef>
                <a:spcPct val="0"/>
              </a:spcBef>
            </a:pPr>
            <a:r>
              <a:rPr lang="en-US" altLang="zh-CN" dirty="0"/>
              <a:t>1</a:t>
            </a:r>
            <a:r>
              <a:rPr lang="zh-CN" altLang="zh-CN" dirty="0"/>
              <a:t>、极果网站的网页每个页面的导航、底部都是一样的，中间的主体内容基本上都是一块一块的，平行排列的，所以页面整体可以分为上中下结构；</a:t>
            </a:r>
            <a:endParaRPr lang="zh-CN" altLang="zh-CN" dirty="0"/>
          </a:p>
          <a:p>
            <a:pPr lvl="0">
              <a:spcBef>
                <a:spcPct val="0"/>
              </a:spcBef>
            </a:pPr>
            <a:r>
              <a:rPr lang="en-US" altLang="zh-CN" dirty="0"/>
              <a:t>2</a:t>
            </a:r>
            <a:r>
              <a:rPr lang="zh-CN" altLang="en-US" dirty="0"/>
              <a:t>、使用</a:t>
            </a:r>
            <a:r>
              <a:rPr lang="en-US" altLang="zh-CN" dirty="0"/>
              <a:t>HTML5</a:t>
            </a:r>
            <a:r>
              <a:rPr lang="zh-CN" altLang="en-US" dirty="0"/>
              <a:t>新增结构元素布局；</a:t>
            </a:r>
            <a:endParaRPr lang="zh-CN" altLang="en-US" dirty="0"/>
          </a:p>
          <a:p>
            <a:pPr lvl="0">
              <a:spcBef>
                <a:spcPct val="0"/>
              </a:spcBef>
            </a:pPr>
            <a:r>
              <a:rPr lang="en-US" altLang="zh-CN" dirty="0"/>
              <a:t>3</a:t>
            </a:r>
            <a:r>
              <a:rPr lang="zh-CN" altLang="en-US" dirty="0"/>
              <a:t>、导航使用</a:t>
            </a:r>
            <a:r>
              <a:rPr lang="zh-CN" altLang="en-US">
                <a:ea typeface="微软雅黑" panose="020B0503020204020204" pitchFamily="34" charset="-122"/>
                <a:sym typeface="Arial" panose="020B0604020202020204" pitchFamily="34" charset="0"/>
              </a:rPr>
              <a:t>header，底部使用footer，中间主体内容平行排列的每一块使用section；</a:t>
            </a:r>
            <a:endParaRPr lang="zh-CN" altLang="en-US" dirty="0"/>
          </a:p>
        </p:txBody>
      </p:sp>
      <p:sp>
        <p:nvSpPr>
          <p:cNvPr id="107523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9569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09570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 dirty="0">
                <a:sym typeface="Arial" panose="020B0604020202020204" pitchFamily="34" charset="0"/>
              </a:rPr>
              <a:t>讲解指导：</a:t>
            </a:r>
            <a:endParaRPr lang="zh-CN" altLang="en-US" dirty="0">
              <a:sym typeface="Arial" panose="020B0604020202020204" pitchFamily="34" charset="0"/>
            </a:endParaRPr>
          </a:p>
          <a:p>
            <a:pPr lvl="0"/>
            <a:r>
              <a:rPr lang="en-US" altLang="zh-CN" dirty="0">
                <a:sym typeface="Arial" panose="020B0604020202020204" pitchFamily="34" charset="0"/>
              </a:rPr>
              <a:t>1</a:t>
            </a:r>
            <a:r>
              <a:rPr lang="zh-CN" altLang="en-US" dirty="0">
                <a:sym typeface="Arial" panose="020B0604020202020204" pitchFamily="34" charset="0"/>
              </a:rPr>
              <a:t>、分析网站导航的局部布局，可以为分左中右的布局，使用</a:t>
            </a:r>
            <a:r>
              <a:rPr lang="en-US" altLang="zh-CN" dirty="0">
                <a:sym typeface="Arial" panose="020B0604020202020204" pitchFamily="34" charset="0"/>
              </a:rPr>
              <a:t>div</a:t>
            </a:r>
            <a:r>
              <a:rPr lang="zh-CN" altLang="en-US" dirty="0">
                <a:sym typeface="Arial" panose="020B0604020202020204" pitchFamily="34" charset="0"/>
              </a:rPr>
              <a:t>、</a:t>
            </a:r>
            <a:r>
              <a:rPr lang="en-US" altLang="zh-CN" dirty="0">
                <a:sym typeface="Arial" panose="020B0604020202020204" pitchFamily="34" charset="0"/>
              </a:rPr>
              <a:t>nav</a:t>
            </a:r>
            <a:r>
              <a:rPr lang="zh-CN" altLang="en-US" dirty="0">
                <a:sym typeface="Arial" panose="020B0604020202020204" pitchFamily="34" charset="0"/>
              </a:rPr>
              <a:t>布局页面；</a:t>
            </a:r>
            <a:endParaRPr lang="zh-CN" altLang="en-US" dirty="0">
              <a:sym typeface="Arial" panose="020B0604020202020204" pitchFamily="34" charset="0"/>
            </a:endParaRPr>
          </a:p>
          <a:p>
            <a:pPr lvl="0"/>
            <a:r>
              <a:rPr lang="en-US" altLang="zh-CN" dirty="0">
                <a:sym typeface="Arial" panose="020B0604020202020204" pitchFamily="34" charset="0"/>
              </a:rPr>
              <a:t>2</a:t>
            </a:r>
            <a:r>
              <a:rPr lang="zh-CN" altLang="en-US" dirty="0">
                <a:sym typeface="Arial" panose="020B0604020202020204" pitchFamily="34" charset="0"/>
              </a:rPr>
              <a:t>、使用无序列表</a:t>
            </a:r>
            <a:r>
              <a:rPr lang="en-US" altLang="zh-CN" dirty="0">
                <a:sym typeface="Arial" panose="020B0604020202020204" pitchFamily="34" charset="0"/>
              </a:rPr>
              <a:t>ul</a:t>
            </a:r>
            <a:r>
              <a:rPr lang="zh-CN" altLang="zh-CN" dirty="0">
                <a:sym typeface="Arial" panose="020B0604020202020204" pitchFamily="34" charset="0"/>
              </a:rPr>
              <a:t>布局文本导航；</a:t>
            </a:r>
            <a:endParaRPr lang="zh-CN" altLang="zh-CN" dirty="0">
              <a:sym typeface="Arial" panose="020B0604020202020204" pitchFamily="34" charset="0"/>
            </a:endParaRPr>
          </a:p>
          <a:p>
            <a:pPr lvl="0"/>
            <a:r>
              <a:rPr lang="en-US" altLang="zh-CN" dirty="0">
                <a:sym typeface="Arial" panose="020B0604020202020204" pitchFamily="34" charset="0"/>
              </a:rPr>
              <a:t>3</a:t>
            </a:r>
            <a:r>
              <a:rPr lang="zh-CN" altLang="en-US" dirty="0">
                <a:sym typeface="Arial" panose="020B0604020202020204" pitchFamily="34" charset="0"/>
              </a:rPr>
              <a:t>、使用</a:t>
            </a:r>
            <a:r>
              <a:rPr lang="en-US" altLang="zh-CN" dirty="0">
                <a:sym typeface="Arial" panose="020B0604020202020204" pitchFamily="34" charset="0"/>
              </a:rPr>
              <a:t>CSS3</a:t>
            </a:r>
            <a:r>
              <a:rPr lang="zh-CN" altLang="en-US" dirty="0">
                <a:sym typeface="Arial" panose="020B0604020202020204" pitchFamily="34" charset="0"/>
              </a:rPr>
              <a:t>动画实现鼠标放在</a:t>
            </a:r>
            <a:r>
              <a:rPr lang="en-US" altLang="zh-CN" dirty="0">
                <a:sym typeface="Arial" panose="020B0604020202020204" pitchFamily="34" charset="0"/>
              </a:rPr>
              <a:t>Logo</a:t>
            </a:r>
            <a:r>
              <a:rPr lang="zh-CN" altLang="en-US" dirty="0">
                <a:sym typeface="Arial" panose="020B0604020202020204" pitchFamily="34" charset="0"/>
              </a:rPr>
              <a:t>图片上时的动画效果，使用opacity来实现图片的透明度设置，并且强调浏览器兼容性问题，</a:t>
            </a:r>
            <a:r>
              <a:rPr lang="en-US" altLang="zh-CN" dirty="0">
                <a:sym typeface="Arial" panose="020B0604020202020204" pitchFamily="34" charset="0"/>
              </a:rPr>
              <a:t>IE</a:t>
            </a:r>
            <a:r>
              <a:rPr lang="zh-CN" altLang="en-US" dirty="0">
                <a:sym typeface="Arial" panose="020B0604020202020204" pitchFamily="34" charset="0"/>
              </a:rPr>
              <a:t>浏览器使用filter设置；</a:t>
            </a:r>
            <a:endParaRPr lang="zh-CN" altLang="en-US" dirty="0">
              <a:sym typeface="Arial" panose="020B0604020202020204" pitchFamily="34" charset="0"/>
            </a:endParaRPr>
          </a:p>
          <a:p>
            <a:pPr lvl="0"/>
            <a:r>
              <a:rPr lang="en-US" altLang="zh-CN" dirty="0">
                <a:sym typeface="Arial" panose="020B0604020202020204" pitchFamily="34" charset="0"/>
              </a:rPr>
              <a:t>4</a:t>
            </a:r>
            <a:r>
              <a:rPr lang="zh-CN" altLang="en-US" dirty="0">
                <a:sym typeface="Arial" panose="020B0604020202020204" pitchFamily="34" charset="0"/>
              </a:rPr>
              <a:t>、强调鼠标放在</a:t>
            </a:r>
            <a:r>
              <a:rPr lang="en-US" altLang="zh-CN" dirty="0">
                <a:sym typeface="Arial" panose="020B0604020202020204" pitchFamily="34" charset="0"/>
              </a:rPr>
              <a:t>Logo</a:t>
            </a:r>
            <a:r>
              <a:rPr lang="zh-CN" altLang="en-US" dirty="0">
                <a:sym typeface="Arial" panose="020B0604020202020204" pitchFamily="34" charset="0"/>
              </a:rPr>
              <a:t>上时动画效果持续，实现这样的效果的参数设置（infinite）</a:t>
            </a:r>
            <a:endParaRPr lang="zh-CN" altLang="en-US" dirty="0">
              <a:sym typeface="Arial" panose="020B0604020202020204" pitchFamily="34" charset="0"/>
            </a:endParaRPr>
          </a:p>
          <a:p>
            <a:pPr lvl="0"/>
            <a:r>
              <a:rPr lang="en-US" altLang="zh-CN" dirty="0">
                <a:sym typeface="Arial" panose="020B0604020202020204" pitchFamily="34" charset="0"/>
              </a:rPr>
              <a:t>5</a:t>
            </a:r>
            <a:r>
              <a:rPr lang="zh-CN" altLang="en-US" dirty="0">
                <a:sym typeface="Arial" panose="020B0604020202020204" pitchFamily="34" charset="0"/>
              </a:rPr>
              <a:t>、使用</a:t>
            </a:r>
            <a:r>
              <a:rPr lang="en-US" altLang="zh-CN" dirty="0">
                <a:sym typeface="Arial" panose="020B0604020202020204" pitchFamily="34" charset="0"/>
              </a:rPr>
              <a:t>CSS3</a:t>
            </a:r>
            <a:r>
              <a:rPr lang="zh-CN" altLang="en-US" dirty="0">
                <a:sym typeface="Arial" panose="020B0604020202020204" pitchFamily="34" charset="0"/>
              </a:rPr>
              <a:t>的</a:t>
            </a:r>
            <a:r>
              <a:rPr lang="en-US" altLang="zh-CN" dirty="0">
                <a:sym typeface="Arial" panose="020B0604020202020204" pitchFamily="34" charset="0"/>
              </a:rPr>
              <a:t>2D</a:t>
            </a:r>
            <a:r>
              <a:rPr lang="zh-CN" altLang="en-US" dirty="0">
                <a:sym typeface="Arial" panose="020B0604020202020204" pitchFamily="34" charset="0"/>
              </a:rPr>
              <a:t>转换实现文本特效、注册按钮的效果；</a:t>
            </a:r>
            <a:endParaRPr lang="zh-CN" altLang="en-US" dirty="0">
              <a:sym typeface="Arial" panose="020B0604020202020204" pitchFamily="34" charset="0"/>
            </a:endParaRPr>
          </a:p>
          <a:p>
            <a:pPr lvl="0"/>
            <a:r>
              <a:rPr lang="en-US" altLang="zh-CN" dirty="0">
                <a:sym typeface="Arial" panose="020B0604020202020204" pitchFamily="34" charset="0"/>
              </a:rPr>
              <a:t>6</a:t>
            </a:r>
            <a:r>
              <a:rPr lang="zh-CN" altLang="en-US" dirty="0">
                <a:sym typeface="Arial" panose="020B0604020202020204" pitchFamily="34" charset="0"/>
              </a:rPr>
              <a:t>、强调搜索鼠标放在按钮上时逐渐变大，要使用过渡和</a:t>
            </a:r>
            <a:r>
              <a:rPr lang="en-US" altLang="zh-CN" dirty="0">
                <a:sym typeface="Arial" panose="020B0604020202020204" pitchFamily="34" charset="0"/>
              </a:rPr>
              <a:t>2D</a:t>
            </a:r>
            <a:r>
              <a:rPr lang="zh-CN" altLang="en-US" dirty="0">
                <a:sym typeface="Arial" panose="020B0604020202020204" pitchFamily="34" charset="0"/>
              </a:rPr>
              <a:t>转换结合实现；</a:t>
            </a:r>
            <a:endParaRPr lang="zh-CN" altLang="en-US" dirty="0">
              <a:sym typeface="Arial" panose="020B0604020202020204" pitchFamily="34" charset="0"/>
            </a:endParaRPr>
          </a:p>
          <a:p>
            <a:pPr lvl="0"/>
            <a:r>
              <a:rPr lang="en-US" altLang="zh-CN" dirty="0">
                <a:sym typeface="Arial" panose="020B0604020202020204" pitchFamily="34" charset="0"/>
              </a:rPr>
              <a:t>7</a:t>
            </a:r>
            <a:r>
              <a:rPr lang="zh-CN" altLang="en-US" dirty="0">
                <a:sym typeface="Arial" panose="020B0604020202020204" pitchFamily="34" charset="0"/>
              </a:rPr>
              <a:t>、强调网站导航是整个网站的，以后制作的页面需要时直接使用这里完成的；</a:t>
            </a:r>
            <a:endParaRPr lang="zh-CN" altLang="en-US" dirty="0">
              <a:sym typeface="Arial" panose="020B0604020202020204" pitchFamily="34" charset="0"/>
            </a:endParaRPr>
          </a:p>
          <a:p>
            <a:pPr lvl="0"/>
            <a:endParaRPr lang="zh-CN" altLang="en-US"/>
          </a:p>
        </p:txBody>
      </p:sp>
      <p:sp>
        <p:nvSpPr>
          <p:cNvPr id="10957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1617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11618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 dirty="0">
                <a:sym typeface="宋体" panose="02010600030101010101" pitchFamily="2" charset="-122"/>
              </a:rPr>
              <a:t>讲解指导：</a:t>
            </a:r>
            <a:endParaRPr lang="zh-CN" altLang="en-US" dirty="0">
              <a:sym typeface="宋体" panose="02010600030101010101" pitchFamily="2" charset="-122"/>
            </a:endParaRPr>
          </a:p>
          <a:p>
            <a:pPr lvl="0"/>
            <a:r>
              <a:rPr lang="en-US" altLang="zh-CN"/>
              <a:t>1</a:t>
            </a:r>
            <a:r>
              <a:rPr lang="zh-CN" altLang="en-US"/>
              <a:t>、分析使用</a:t>
            </a:r>
            <a:r>
              <a:rPr lang="en-US" altLang="zh-CN"/>
              <a:t>section</a:t>
            </a:r>
            <a:r>
              <a:rPr lang="zh-CN" altLang="zh-CN"/>
              <a:t>、</a:t>
            </a:r>
            <a:r>
              <a:rPr lang="en-US" altLang="zh-CN"/>
              <a:t>div</a:t>
            </a:r>
            <a:r>
              <a:rPr lang="zh-CN" altLang="zh-CN"/>
              <a:t>标签进行局部布局；</a:t>
            </a:r>
            <a:endParaRPr lang="zh-CN" altLang="zh-CN"/>
          </a:p>
          <a:p>
            <a:pPr lvl="0"/>
            <a:r>
              <a:rPr lang="en-US" altLang="zh-CN"/>
              <a:t>2</a:t>
            </a:r>
            <a:r>
              <a:rPr lang="zh-CN" altLang="en-US"/>
              <a:t>、页面内容的实现，特别是</a:t>
            </a:r>
            <a:r>
              <a:rPr lang="en-US" altLang="zh-CN"/>
              <a:t>“</a:t>
            </a:r>
            <a:r>
              <a:rPr lang="zh-CN" altLang="en-US"/>
              <a:t>立即申请</a:t>
            </a:r>
            <a:r>
              <a:rPr lang="en-US" altLang="zh-CN"/>
              <a:t>”</a:t>
            </a:r>
            <a:r>
              <a:rPr lang="zh-CN" altLang="en-US"/>
              <a:t>按钮和</a:t>
            </a:r>
            <a:r>
              <a:rPr lang="en-US" altLang="zh-CN"/>
              <a:t>“126</a:t>
            </a:r>
            <a:r>
              <a:rPr lang="zh-CN" altLang="en-US"/>
              <a:t>人申请</a:t>
            </a:r>
            <a:r>
              <a:rPr lang="en-US" altLang="zh-CN"/>
              <a:t>”</a:t>
            </a:r>
            <a:r>
              <a:rPr lang="zh-CN" altLang="en-US"/>
              <a:t>的圆角矩形，使用border-radius实现，强调</a:t>
            </a:r>
            <a:r>
              <a:rPr lang="en-US" altLang="zh-CN">
                <a:sym typeface="Arial" panose="020B0604020202020204" pitchFamily="34" charset="0"/>
              </a:rPr>
              <a:t>“126</a:t>
            </a:r>
            <a:r>
              <a:rPr lang="zh-CN" altLang="en-US">
                <a:sym typeface="Arial" panose="020B0604020202020204" pitchFamily="34" charset="0"/>
              </a:rPr>
              <a:t>人申请</a:t>
            </a:r>
            <a:r>
              <a:rPr lang="en-US" altLang="zh-CN">
                <a:sym typeface="Arial" panose="020B0604020202020204" pitchFamily="34" charset="0"/>
              </a:rPr>
              <a:t>”</a:t>
            </a:r>
            <a:r>
              <a:rPr lang="zh-CN" altLang="en-US">
                <a:sym typeface="Arial" panose="020B0604020202020204" pitchFamily="34" charset="0"/>
              </a:rPr>
              <a:t>背景半透明使用rgba（）实现；</a:t>
            </a:r>
            <a:endParaRPr lang="zh-CN" altLang="en-US">
              <a:sym typeface="Arial" panose="020B0604020202020204" pitchFamily="34" charset="0"/>
            </a:endParaRPr>
          </a:p>
          <a:p>
            <a:pPr lvl="0"/>
            <a:r>
              <a:rPr lang="en-US" altLang="zh-CN">
                <a:sym typeface="Arial" panose="020B0604020202020204" pitchFamily="34" charset="0"/>
              </a:rPr>
              <a:t>3</a:t>
            </a:r>
            <a:r>
              <a:rPr lang="zh-CN" altLang="en-US">
                <a:sym typeface="Arial" panose="020B0604020202020204" pitchFamily="34" charset="0"/>
              </a:rPr>
              <a:t>、使用</a:t>
            </a:r>
            <a:r>
              <a:rPr lang="en-US" altLang="zh-CN">
                <a:sym typeface="Arial" panose="020B0604020202020204" pitchFamily="34" charset="0"/>
              </a:rPr>
              <a:t>CSS3</a:t>
            </a:r>
            <a:r>
              <a:rPr lang="zh-CN" altLang="en-US">
                <a:sym typeface="Arial" panose="020B0604020202020204" pitchFamily="34" charset="0"/>
              </a:rPr>
              <a:t>动画和</a:t>
            </a:r>
            <a:r>
              <a:rPr lang="en-US" altLang="zh-CN">
                <a:sym typeface="Arial" panose="020B0604020202020204" pitchFamily="34" charset="0"/>
              </a:rPr>
              <a:t>2D</a:t>
            </a:r>
            <a:r>
              <a:rPr lang="zh-CN" altLang="en-US">
                <a:sym typeface="Arial" panose="020B0604020202020204" pitchFamily="34" charset="0"/>
              </a:rPr>
              <a:t>转换（transform:translate</a:t>
            </a:r>
            <a:r>
              <a:rPr lang="en-US" altLang="zh-CN">
                <a:sym typeface="Arial" panose="020B0604020202020204" pitchFamily="34" charset="0"/>
              </a:rPr>
              <a:t>()</a:t>
            </a:r>
            <a:r>
              <a:rPr lang="zh-CN" altLang="en-US">
                <a:sym typeface="Arial" panose="020B0604020202020204" pitchFamily="34" charset="0"/>
              </a:rPr>
              <a:t>）实现动画从右上角进入；强调动画只执行一次，且为页面加载时动画从右上角进入；</a:t>
            </a:r>
            <a:endParaRPr lang="en-US" altLang="zh-CN">
              <a:sym typeface="Arial" panose="020B0604020202020204" pitchFamily="34" charset="0"/>
            </a:endParaRPr>
          </a:p>
        </p:txBody>
      </p:sp>
      <p:sp>
        <p:nvSpPr>
          <p:cNvPr id="11161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3665" name="幻灯片图像占位符 1"/>
          <p:cNvSpPr/>
          <p:nvPr>
            <p:ph type="sldImg"/>
          </p:nvPr>
        </p:nvSpPr>
        <p:spPr>
          <a:ln>
            <a:solidFill>
              <a:srgbClr val="000000"/>
            </a:solidFill>
          </a:ln>
        </p:spPr>
      </p:sp>
      <p:sp>
        <p:nvSpPr>
          <p:cNvPr id="113666" name="文本占位符 2"/>
          <p:cNvSpPr/>
          <p:nvPr>
            <p:ph type="body"/>
          </p:nvPr>
        </p:nvSpPr>
        <p:spPr>
          <a:noFill/>
          <a:ln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讲解指导：</a:t>
            </a:r>
            <a:endParaRPr lang="zh-CN" altLang="en-US"/>
          </a:p>
          <a:p>
            <a:pPr lvl="0"/>
            <a:r>
              <a:rPr lang="en-US" altLang="zh-CN"/>
              <a:t>1</a:t>
            </a:r>
            <a:r>
              <a:rPr lang="zh-CN" altLang="en-US"/>
              <a:t>、仅说明背景颜色、字体颜色、使用自定义列表布局即可；</a:t>
            </a:r>
            <a:endParaRPr lang="zh-CN" altLang="en-US"/>
          </a:p>
          <a:p>
            <a:pPr lvl="0"/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 dirty="0">
                <a:sym typeface="Arial" panose="020B0604020202020204" pitchFamily="34" charset="0"/>
              </a:rPr>
              <a:t>强调网站底部是整个网站的，以后制作的页面需要时直接使用这里完成的；</a:t>
            </a:r>
            <a:endParaRPr lang="zh-CN" altLang="en-US"/>
          </a:p>
        </p:txBody>
      </p:sp>
      <p:sp>
        <p:nvSpPr>
          <p:cNvPr id="11366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PhAnim="0" showMasterSp="0">
  <p:cSld name="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标题 1"/>
          <p:cNvSpPr>
            <a:spLocks noGrp="1"/>
          </p:cNvSpPr>
          <p:nvPr>
            <p:ph type="ctrTitle"/>
          </p:nvPr>
        </p:nvSpPr>
        <p:spPr>
          <a:xfrm>
            <a:off x="914401" y="1566853"/>
            <a:ext cx="10363200" cy="1782571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normAutofit/>
          </a:bodyPr>
          <a:lstStyle>
            <a:lvl1pPr lvl="0" algn="ctr">
              <a:defRPr sz="6135" b="1" kern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2052" name="副标题 2"/>
          <p:cNvSpPr>
            <a:spLocks noGrp="1"/>
          </p:cNvSpPr>
          <p:nvPr>
            <p:ph type="subTitle" idx="1"/>
          </p:nvPr>
        </p:nvSpPr>
        <p:spPr>
          <a:xfrm>
            <a:off x="1828800" y="3373442"/>
            <a:ext cx="8534401" cy="63754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normAutofit/>
          </a:bodyPr>
          <a:lstStyle>
            <a:lvl1pPr marL="0" marR="0" lvl="0" indent="0" algn="ctr" defTabSz="121856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A0C101"/>
              </a:buClr>
              <a:buSzTx/>
              <a:buFont typeface="Wingdings" panose="05000000000000000000" pitchFamily="2" charset="2"/>
              <a:buNone/>
              <a:defRPr sz="2645" b="1" kern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0" lvl="1" indent="609600" algn="l">
              <a:buNone/>
              <a:defRPr sz="3175" kern="1200">
                <a:solidFill>
                  <a:schemeClr val="tx1"/>
                </a:solidFill>
              </a:defRPr>
            </a:lvl2pPr>
            <a:lvl3pPr marL="0" lvl="2" indent="609600" algn="l">
              <a:buNone/>
              <a:defRPr sz="3175" kern="1200">
                <a:solidFill>
                  <a:schemeClr val="tx1"/>
                </a:solidFill>
              </a:defRPr>
            </a:lvl3pPr>
            <a:lvl4pPr marL="0" lvl="3" indent="609600" algn="l">
              <a:buNone/>
              <a:defRPr sz="3175" kern="1200">
                <a:solidFill>
                  <a:schemeClr val="tx1"/>
                </a:solidFill>
              </a:defRPr>
            </a:lvl4pPr>
            <a:lvl5pPr marL="0" lvl="4" indent="609600" algn="l">
              <a:buNone/>
              <a:defRPr sz="3175" kern="1200"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noProof="1"/>
              <a:t>单击此处编辑母版副标题样式</a:t>
            </a:r>
            <a:endParaRPr lang="zh-CN" altLang="en-US" noProof="1"/>
          </a:p>
          <a:p>
            <a:pPr lvl="0"/>
            <a:endParaRPr lang="zh-CN" altLang="en-US" noProof="1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0575" y="276016"/>
            <a:ext cx="9518680" cy="942340"/>
          </a:xfrm>
        </p:spPr>
        <p:txBody>
          <a:bodyPr/>
          <a:lstStyle>
            <a:lvl1pPr>
              <a:defRPr sz="3705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71525" y="1308100"/>
            <a:ext cx="10687685" cy="4818380"/>
          </a:xfrm>
        </p:spPr>
        <p:txBody>
          <a:bodyPr/>
          <a:lstStyle>
            <a:lvl1pPr marL="609600" indent="-609600">
              <a:lnSpc>
                <a:spcPct val="150000"/>
              </a:lnSpc>
              <a:buClr>
                <a:srgbClr val="40D59B"/>
              </a:buClr>
              <a:buFont typeface="Wingdings" panose="05000000000000000000" charset="0"/>
              <a:buChar char=""/>
              <a:defRPr sz="3175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1066800" indent="-457200">
              <a:lnSpc>
                <a:spcPct val="150000"/>
              </a:lnSpc>
              <a:buClr>
                <a:srgbClr val="40D59B"/>
              </a:buClr>
              <a:buSzPct val="90000"/>
              <a:buFont typeface="Wingdings" panose="05000000000000000000" charset="0"/>
              <a:buChar char=""/>
              <a:defRPr sz="29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600200" indent="-381000">
              <a:lnSpc>
                <a:spcPct val="150000"/>
              </a:lnSpc>
              <a:buClr>
                <a:srgbClr val="40D59B"/>
              </a:buClr>
              <a:buSzPct val="85000"/>
              <a:buFont typeface="Wingdings" panose="05000000000000000000" charset="0"/>
              <a:buChar char="q"/>
              <a:defRPr sz="2645" b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2209800" indent="-381000">
              <a:buClr>
                <a:srgbClr val="40D59B"/>
              </a:buClr>
              <a:buFont typeface="Wingdings" panose="05000000000000000000" charset="0"/>
              <a:buChar char="q"/>
              <a:defRPr/>
            </a:lvl4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endParaRPr lang="zh-CN" altLang="en-US" noProof="1"/>
          </a:p>
        </p:txBody>
      </p:sp>
      <p:sp>
        <p:nvSpPr>
          <p:cNvPr id="6" name="灯片编号占位符 3"/>
          <p:cNvSpPr>
            <a:spLocks noGrp="1"/>
          </p:cNvSpPr>
          <p:nvPr userDrawn="1"/>
        </p:nvSpPr>
        <p:spPr>
          <a:xfrm>
            <a:off x="687388" y="6284278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fld id="{0F2CF01B-DEC6-419C-B3B6-D9E741443E72}" type="slidenum">
              <a:rPr lang="zh-CN" altLang="en-US" sz="1800" smtClean="0"/>
            </a:fld>
            <a:r>
              <a:rPr lang="en-US" altLang="zh-CN" sz="1800" smtClean="0"/>
              <a:t>/39</a:t>
            </a:r>
            <a:endParaRPr lang="en-US" sz="1800" dirty="0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29100" y="2436813"/>
            <a:ext cx="10972800" cy="1143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311150" y="6272213"/>
            <a:ext cx="2844800" cy="366713"/>
          </a:xfrm>
          <a:prstGeom prst="rect">
            <a:avLst/>
          </a:prstGeom>
        </p:spPr>
        <p:txBody>
          <a:bodyPr/>
          <a:p>
            <a:fld id="{9A0DB2DC-4C9A-4742-B13C-FB6460FD3503}" type="slidenum">
              <a:rPr lang="zh-CN" altLang="en-US" dirty="0">
                <a:latin typeface="微软雅黑" panose="020B0503020204020204" pitchFamily="34" charset="-122"/>
              </a:rPr>
            </a:fld>
            <a:r>
              <a:rPr lang="en-US" altLang="zh-CN" dirty="0">
                <a:latin typeface="微软雅黑" panose="020B0503020204020204" pitchFamily="34" charset="-122"/>
              </a:rPr>
              <a:t>/20</a:t>
            </a:r>
            <a:endParaRPr lang="zh-CN" alt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lIns="115214" tIns="57607" rIns="115214" bIns="57607" anchor="ctr"/>
          <a:p>
            <a:pPr lvl="0"/>
            <a:r>
              <a:rPr lang="en-US" altLang="en-US" dirty="0"/>
              <a:t>单击此处编辑母版标题样式</a:t>
            </a:r>
            <a:endParaRPr lang="en-US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609600" y="1308100"/>
            <a:ext cx="10972800" cy="4818063"/>
          </a:xfrm>
          <a:prstGeom prst="rect">
            <a:avLst/>
          </a:prstGeom>
          <a:noFill/>
          <a:ln w="9525">
            <a:noFill/>
          </a:ln>
        </p:spPr>
        <p:txBody>
          <a:bodyPr lIns="115214" tIns="57607" rIns="115214" bIns="57607"/>
          <a:p>
            <a:pPr lvl="0"/>
            <a:r>
              <a:rPr lang="en-US" altLang="en-US" dirty="0"/>
              <a:t>单击此处编辑母版文本样式</a:t>
            </a:r>
            <a:endParaRPr lang="en-US" altLang="en-US" dirty="0"/>
          </a:p>
          <a:p>
            <a:pPr lvl="1"/>
            <a:r>
              <a:rPr lang="en-US" altLang="en-US" dirty="0"/>
              <a:t>第二级</a:t>
            </a:r>
            <a:endParaRPr lang="en-US" altLang="en-US" dirty="0"/>
          </a:p>
          <a:p>
            <a:pPr lvl="2"/>
            <a:r>
              <a:rPr lang="en-US" altLang="en-US" dirty="0"/>
              <a:t>第三级</a:t>
            </a:r>
            <a:endParaRPr lang="en-US" altLang="en-US" dirty="0"/>
          </a:p>
          <a:p>
            <a:pPr lvl="3"/>
            <a:r>
              <a:rPr lang="en-US" altLang="en-US" dirty="0"/>
              <a:t>第四级</a:t>
            </a:r>
            <a:endParaRPr lang="en-US" altLang="en-US" dirty="0"/>
          </a:p>
          <a:p>
            <a:pPr lvl="4"/>
            <a:r>
              <a:rPr lang="en-US" altLang="en-US" dirty="0"/>
              <a:t>第五级</a:t>
            </a:r>
            <a:endParaRPr lang="en-US" altLang="en-US" dirty="0"/>
          </a:p>
        </p:txBody>
      </p:sp>
      <p:sp>
        <p:nvSpPr>
          <p:cNvPr id="1030" name="等腰三角形 6"/>
          <p:cNvSpPr>
            <a:spLocks noChangeArrowheads="1"/>
          </p:cNvSpPr>
          <p:nvPr/>
        </p:nvSpPr>
        <p:spPr bwMode="auto">
          <a:xfrm rot="5400000">
            <a:off x="-46037" y="454025"/>
            <a:ext cx="663575" cy="571500"/>
          </a:xfrm>
          <a:prstGeom prst="triangle">
            <a:avLst>
              <a:gd name="adj" fmla="val 50000"/>
            </a:avLst>
          </a:prstGeom>
          <a:solidFill>
            <a:srgbClr val="A0C101"/>
          </a:solidFill>
          <a:ln>
            <a:noFill/>
          </a:ln>
        </p:spPr>
        <p:txBody>
          <a:bodyPr lIns="121913" tIns="60956" rIns="121913" bIns="60956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905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宋体" panose="02010600030101010101" pitchFamily="2" charset="-122"/>
            </a:endParaRPr>
          </a:p>
        </p:txBody>
      </p:sp>
      <p:sp>
        <p:nvSpPr>
          <p:cNvPr id="10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311150" y="6272213"/>
            <a:ext cx="2844800" cy="366713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rgbClr val="A6A6A6"/>
                </a:solidFill>
                <a:latin typeface="微软雅黑" panose="020B0503020204020204" pitchFamily="34" charset="-122"/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/>
            </a:fld>
            <a:r>
              <a:rPr lang="en-US" altLang="zh-CN" sz="1500" dirty="0">
                <a:solidFill>
                  <a:srgbClr val="A6A6A6"/>
                </a:solidFill>
                <a:latin typeface="微软雅黑" panose="020B0503020204020204" pitchFamily="34" charset="-122"/>
              </a:rPr>
              <a:t>/20</a:t>
            </a:r>
            <a:endParaRPr lang="zh-CN" altLang="en-US" sz="1500" dirty="0">
              <a:solidFill>
                <a:srgbClr val="A6A6A6"/>
              </a:solidFill>
              <a:latin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7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  <a:sym typeface="Calibri" panose="020F050202020403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5pPr>
      <a:lvl6pPr marL="609600" algn="l" rtl="0" fontAlgn="base">
        <a:spcBef>
          <a:spcPct val="0"/>
        </a:spcBef>
        <a:spcAft>
          <a:spcPct val="0"/>
        </a:spcAft>
        <a:defRPr sz="3705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6pPr>
      <a:lvl7pPr marL="1219200" algn="l" rtl="0" fontAlgn="base">
        <a:spcBef>
          <a:spcPct val="0"/>
        </a:spcBef>
        <a:spcAft>
          <a:spcPct val="0"/>
        </a:spcAft>
        <a:defRPr sz="3705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7pPr>
      <a:lvl8pPr marL="1828800" algn="l" rtl="0" fontAlgn="base">
        <a:spcBef>
          <a:spcPct val="0"/>
        </a:spcBef>
        <a:spcAft>
          <a:spcPct val="0"/>
        </a:spcAft>
        <a:defRPr sz="3705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8pPr>
      <a:lvl9pPr marL="2438400" algn="l" rtl="0" fontAlgn="base">
        <a:spcBef>
          <a:spcPct val="0"/>
        </a:spcBef>
        <a:spcAft>
          <a:spcPct val="0"/>
        </a:spcAft>
        <a:defRPr sz="3705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9pPr>
    </p:titleStyle>
    <p:bodyStyle>
      <a:lvl1pPr marL="609600" indent="-609600" algn="l" rtl="0" eaLnBrk="0" fontAlgn="base" hangingPunct="0">
        <a:spcBef>
          <a:spcPct val="20000"/>
        </a:spcBef>
        <a:spcAft>
          <a:spcPct val="0"/>
        </a:spcAft>
        <a:buClr>
          <a:srgbClr val="A0C101"/>
        </a:buClr>
        <a:buFont typeface="Wingdings" panose="05000000000000000000" pitchFamily="2" charset="2"/>
        <a:buChar char="n"/>
        <a:defRPr sz="31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  <a:sym typeface="Calibri" panose="020F0502020204030204" pitchFamily="34" charset="0"/>
        </a:defRPr>
      </a:lvl1pPr>
      <a:lvl2pPr marL="1143000" lvl="1" indent="-457200" algn="l" rtl="0" eaLnBrk="0" fontAlgn="base" hangingPunct="0">
        <a:spcBef>
          <a:spcPct val="20000"/>
        </a:spcBef>
        <a:spcAft>
          <a:spcPct val="0"/>
        </a:spcAft>
        <a:buClr>
          <a:srgbClr val="A0C101"/>
        </a:buClr>
        <a:buSzPct val="90000"/>
        <a:buFont typeface="Wingdings" panose="05000000000000000000" pitchFamily="2" charset="2"/>
        <a:buChar char="n"/>
        <a:defRPr sz="29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  <a:sym typeface="Calibri" panose="020F0502020204030204" pitchFamily="34" charset="0"/>
        </a:defRPr>
      </a:lvl2pPr>
      <a:lvl3pPr marL="1828800" lvl="2" indent="-457200" algn="l" rtl="0" eaLnBrk="0" fontAlgn="base" hangingPunct="0">
        <a:spcBef>
          <a:spcPct val="20000"/>
        </a:spcBef>
        <a:spcAft>
          <a:spcPct val="0"/>
        </a:spcAft>
        <a:buClr>
          <a:srgbClr val="A0C101"/>
        </a:buClr>
        <a:buSzPct val="85000"/>
        <a:buFont typeface="Wingdings" panose="05000000000000000000" pitchFamily="2" charset="2"/>
        <a:buChar char="n"/>
        <a:defRPr sz="26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  <a:sym typeface="Calibri" panose="020F0502020204030204" pitchFamily="34" charset="0"/>
        </a:defRPr>
      </a:lvl3pPr>
      <a:lvl4pPr marL="2209800" lvl="3" indent="-381000" algn="l" rtl="0" eaLnBrk="0" fontAlgn="base" hangingPunct="0">
        <a:spcBef>
          <a:spcPct val="20000"/>
        </a:spcBef>
        <a:spcAft>
          <a:spcPct val="0"/>
        </a:spcAft>
        <a:buClr>
          <a:srgbClr val="A0C101"/>
        </a:buClr>
        <a:buFont typeface="Wingdings" panose="05000000000000000000" pitchFamily="2" charset="2"/>
        <a:buChar char="n"/>
        <a:defRPr sz="21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  <a:sym typeface="Calibri" panose="020F0502020204030204" pitchFamily="34" charset="0"/>
        </a:defRPr>
      </a:lvl4pPr>
      <a:lvl5pPr marL="2743200" lvl="4" indent="-304800" algn="l" rtl="0" eaLnBrk="0" fontAlgn="base" hangingPunct="0">
        <a:spcBef>
          <a:spcPct val="20000"/>
        </a:spcBef>
        <a:spcAft>
          <a:spcPct val="0"/>
        </a:spcAft>
        <a:buClr>
          <a:srgbClr val="A0C101"/>
        </a:buClr>
        <a:buFont typeface="Wingdings" panose="05000000000000000000" pitchFamily="2" charset="2"/>
        <a:buChar char="n"/>
        <a:defRPr sz="21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  <a:sym typeface="Calibri" panose="020F0502020204030204" pitchFamily="34" charset="0"/>
        </a:defRPr>
      </a:lvl5pPr>
      <a:lvl6pPr marL="3352165" lvl="5" indent="-304800" algn="l" defTabSz="1218565" eaLnBrk="1" fontAlgn="base" latinLnBrk="0" hangingPunct="1">
        <a:spcBef>
          <a:spcPct val="20000"/>
        </a:spcBef>
        <a:buFont typeface="Arial" panose="020B0604020202020204" pitchFamily="34" charset="0"/>
        <a:buChar char="»"/>
        <a:defRPr sz="2115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6pPr>
      <a:lvl7pPr marL="3961765" lvl="6" indent="-304800" algn="l" defTabSz="1218565" eaLnBrk="1" fontAlgn="base" latinLnBrk="0" hangingPunct="1">
        <a:spcBef>
          <a:spcPct val="20000"/>
        </a:spcBef>
        <a:buFont typeface="Arial" panose="020B0604020202020204" pitchFamily="34" charset="0"/>
        <a:buChar char="»"/>
        <a:defRPr sz="2115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7pPr>
      <a:lvl8pPr marL="4571365" lvl="7" indent="-304800" algn="l" defTabSz="1218565" eaLnBrk="1" fontAlgn="base" latinLnBrk="0" hangingPunct="1">
        <a:spcBef>
          <a:spcPct val="20000"/>
        </a:spcBef>
        <a:buFont typeface="Arial" panose="020B0604020202020204" pitchFamily="34" charset="0"/>
        <a:buChar char="»"/>
        <a:defRPr sz="2115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8pPr>
      <a:lvl9pPr marL="5180965" lvl="8" indent="-304800" algn="l" defTabSz="1218565" eaLnBrk="1" fontAlgn="base" latinLnBrk="0" hangingPunct="1">
        <a:spcBef>
          <a:spcPct val="20000"/>
        </a:spcBef>
        <a:buFont typeface="Arial" panose="020B0604020202020204" pitchFamily="34" charset="0"/>
        <a:buChar char="»"/>
        <a:defRPr sz="2115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9pPr>
    </p:bodyStyle>
    <p:otherStyle>
      <a:lvl1pPr marL="0" lvl="0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09600" lvl="1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219200" lvl="2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828800" lvl="3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438400" lvl="4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3048000" lvl="5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656965" lvl="6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4266565" lvl="7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4876165" lvl="8" indent="0" algn="l" defTabSz="1218565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295775" y="2341880"/>
            <a:ext cx="6736715" cy="1143000"/>
          </a:xfrm>
        </p:spPr>
        <p:txBody>
          <a:bodyPr/>
          <a:p>
            <a:r>
              <a:rPr lang="zh-CN" altLang="zh-CN"/>
              <a:t>阶段项目：极果网站</a:t>
            </a:r>
            <a:endParaRPr lang="en-US" altLang="zh-CN"/>
          </a:p>
        </p:txBody>
      </p:sp>
      <p:cxnSp>
        <p:nvCxnSpPr>
          <p:cNvPr id="7" name="直接连接符 6"/>
          <p:cNvCxnSpPr/>
          <p:nvPr/>
        </p:nvCxnSpPr>
        <p:spPr>
          <a:xfrm>
            <a:off x="4362450" y="3684905"/>
            <a:ext cx="5629275" cy="0"/>
          </a:xfrm>
          <a:prstGeom prst="line">
            <a:avLst/>
          </a:prstGeom>
          <a:ln>
            <a:solidFill>
              <a:srgbClr val="40D5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4314825" y="3781425"/>
            <a:ext cx="14192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项目案例</a:t>
            </a:r>
            <a:endParaRPr lang="zh-CN" altLang="en-US" sz="24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抽查</a:t>
            </a:r>
            <a:endParaRPr lang="zh-CN"/>
          </a:p>
        </p:txBody>
      </p:sp>
      <p:sp>
        <p:nvSpPr>
          <p:cNvPr id="25604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抽查阶段</a:t>
            </a: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完成的情况</a:t>
            </a:r>
            <a:endParaRPr lang="zh-CN" altLang="en-US"/>
          </a:p>
          <a:p>
            <a:r>
              <a:rPr lang="zh-CN" altLang="en-US">
                <a:sym typeface="+mn-ea"/>
              </a:rPr>
              <a:t>每个小组至少抽查一个</a:t>
            </a:r>
            <a:endParaRPr lang="zh-CN" altLang="en-US"/>
          </a:p>
          <a:p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3433445" y="3590290"/>
            <a:ext cx="5363845" cy="1323340"/>
            <a:chOff x="4789" y="4099"/>
            <a:chExt cx="8447" cy="2084"/>
          </a:xfrm>
        </p:grpSpPr>
        <p:sp>
          <p:nvSpPr>
            <p:cNvPr id="11" name="矩形 10"/>
            <p:cNvSpPr/>
            <p:nvPr/>
          </p:nvSpPr>
          <p:spPr>
            <a:xfrm rot="2700000">
              <a:off x="5727" y="4099"/>
              <a:ext cx="395" cy="395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 rot="2700000">
              <a:off x="12181" y="4530"/>
              <a:ext cx="1055" cy="1055"/>
            </a:xfrm>
            <a:prstGeom prst="rect">
              <a:avLst/>
            </a:prstGeom>
            <a:noFill/>
            <a:ln w="57150">
              <a:solidFill>
                <a:srgbClr val="5CDBA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rot="2700000">
              <a:off x="11207" y="5128"/>
              <a:ext cx="1055" cy="1055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Text Box 13"/>
            <p:cNvSpPr txBox="1">
              <a:spLocks noChangeArrowheads="1"/>
            </p:cNvSpPr>
            <p:nvPr/>
          </p:nvSpPr>
          <p:spPr bwMode="auto">
            <a:xfrm>
              <a:off x="5289" y="4521"/>
              <a:ext cx="7422" cy="145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 algn="ctr">
              <a:noFill/>
              <a:miter lim="800000"/>
            </a:ln>
            <a:effectLst/>
          </p:spPr>
          <p:txBody>
            <a:bodyPr wrap="square" tIns="118800">
              <a:spAutoFit/>
            </a:bodyPr>
            <a:p>
              <a:pPr algn="ctr" eaLnBrk="0" fontAlgn="auto" hangingPunct="0">
                <a:spcAft>
                  <a:spcPts val="0"/>
                </a:spcAft>
                <a:defRPr/>
              </a:pPr>
              <a:r>
                <a:rPr lang="zh-CN" altLang="en-US" sz="3200" b="1" kern="0" spc="3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共性问题集中讲解   </a:t>
              </a:r>
              <a:endParaRPr lang="zh-CN" altLang="en-US" sz="3200" b="1" kern="0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2700000">
              <a:off x="4789" y="4594"/>
              <a:ext cx="1219" cy="1219"/>
            </a:xfrm>
            <a:prstGeom prst="rect">
              <a:avLst/>
            </a:prstGeom>
            <a:noFill/>
            <a:ln w="57150"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 rot="2700000">
              <a:off x="5589" y="5426"/>
              <a:ext cx="671" cy="671"/>
            </a:xfrm>
            <a:prstGeom prst="rect">
              <a:avLst/>
            </a:prstGeom>
            <a:noFill/>
            <a:ln w="57150"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 rot="2700000">
              <a:off x="12344" y="5852"/>
              <a:ext cx="304" cy="304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6737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2—</a:t>
            </a:r>
            <a:r>
              <a:rPr lang="zh-CN" altLang="en-US"/>
              <a:t>制作首页热门试用</a:t>
            </a:r>
            <a:endParaRPr lang="zh-CN" altLang="en-US"/>
          </a:p>
        </p:txBody>
      </p:sp>
      <p:pic>
        <p:nvPicPr>
          <p:cNvPr id="116738" name="内容占位符 6" descr="首页热门试用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26160" y="3800475"/>
            <a:ext cx="8143875" cy="2473325"/>
          </a:xfrm>
        </p:spPr>
      </p:pic>
      <p:sp>
        <p:nvSpPr>
          <p:cNvPr id="25604" name="内容占位符 2"/>
          <p:cNvSpPr>
            <a:spLocks noGrp="1"/>
          </p:cNvSpPr>
          <p:nvPr/>
        </p:nvSpPr>
        <p:spPr>
          <a:xfrm>
            <a:off x="771525" y="1308100"/>
            <a:ext cx="10687685" cy="3386455"/>
          </a:xfrm>
          <a:prstGeom prst="rect">
            <a:avLst/>
          </a:prstGeom>
          <a:noFill/>
          <a:ln w="9525">
            <a:noFill/>
          </a:ln>
        </p:spPr>
        <p:txBody>
          <a:bodyPr lIns="115214" tIns="57607" rIns="115214" bIns="57607"/>
          <a:lstStyle>
            <a:lvl1pPr marL="609600" indent="-6096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Font typeface="Wingdings" panose="05000000000000000000" charset="0"/>
              <a:buChar char=""/>
              <a:defRPr sz="317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1pPr>
            <a:lvl2pPr marL="1066800" lvl="1" indent="-4572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SzPct val="90000"/>
              <a:buFont typeface="Wingdings" panose="05000000000000000000" charset="0"/>
              <a:buChar char=""/>
              <a:defRPr sz="29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2pPr>
            <a:lvl3pPr marL="1600200" lvl="2" indent="-381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SzPct val="85000"/>
              <a:buFont typeface="Wingdings" panose="05000000000000000000" charset="0"/>
              <a:buChar char="q"/>
              <a:defRPr sz="2645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3pPr>
            <a:lvl4pPr marL="2209800" lvl="3" indent="-3810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Font typeface="Wingdings" panose="05000000000000000000" charset="0"/>
              <a:buChar char="q"/>
              <a:defRPr sz="21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4pPr>
            <a:lvl5pPr marL="2743200" lvl="4" indent="-3048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0C101"/>
              </a:buClr>
              <a:buFont typeface="Wingdings" panose="05000000000000000000" pitchFamily="2" charset="2"/>
              <a:buChar char="n"/>
              <a:defRPr sz="21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5pPr>
            <a:lvl6pPr marL="3352165" lvl="5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6pPr>
            <a:lvl7pPr marL="3961765" lvl="6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7pPr>
            <a:lvl8pPr marL="4571365" lvl="7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8pPr>
            <a:lvl9pPr marL="5180965" lvl="8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9pPr>
          </a:lstStyle>
          <a:p>
            <a:r>
              <a:rPr lang="zh-CN" altLang="en-US">
                <a:cs typeface="+mn-ea"/>
                <a:sym typeface="微软雅黑" panose="020B0503020204020204" pitchFamily="34" charset="-122"/>
              </a:rPr>
              <a:t>使用自定义列表排版页面内容</a:t>
            </a:r>
            <a:endParaRPr lang="zh-CN" altLang="en-US"/>
          </a:p>
          <a:p>
            <a:r>
              <a:rPr lang="zh-CN" altLang="en-US">
                <a:cs typeface="+mn-ea"/>
                <a:sym typeface="微软雅黑" panose="020B0503020204020204" pitchFamily="34" charset="-122"/>
              </a:rPr>
              <a:t>使用</a:t>
            </a:r>
            <a:r>
              <a:rPr lang="en-US" altLang="zh-CN">
                <a:cs typeface="+mn-ea"/>
                <a:sym typeface="微软雅黑" panose="020B0503020204020204" pitchFamily="34" charset="-122"/>
              </a:rPr>
              <a:t>live()</a:t>
            </a:r>
            <a:r>
              <a:rPr lang="zh-CN" altLang="en-US">
                <a:cs typeface="+mn-ea"/>
                <a:sym typeface="微软雅黑" panose="020B0503020204020204" pitchFamily="34" charset="-122"/>
              </a:rPr>
              <a:t>方法附加事件处理程序</a:t>
            </a:r>
            <a:endParaRPr lang="zh-CN" altLang="en-US">
              <a:cs typeface="+mn-ea"/>
              <a:sym typeface="微软雅黑" panose="020B0503020204020204" pitchFamily="34" charset="-122"/>
            </a:endParaRPr>
          </a:p>
          <a:p>
            <a:r>
              <a:rPr lang="zh-CN" altLang="en-US">
                <a:cs typeface="+mn-ea"/>
                <a:sym typeface="Calibri" panose="020F0502020204030204" pitchFamily="34" charset="0"/>
              </a:rPr>
              <a:t>使用</a:t>
            </a:r>
            <a:r>
              <a:rPr lang="en-US" altLang="en-US">
                <a:cs typeface="+mn-ea"/>
                <a:sym typeface="Calibri" panose="020F0502020204030204" pitchFamily="34" charset="0"/>
              </a:rPr>
              <a:t>jQuery</a:t>
            </a:r>
            <a:r>
              <a:rPr lang="zh-CN" altLang="en-US">
                <a:cs typeface="+mn-ea"/>
                <a:sym typeface="Calibri" panose="020F0502020204030204" pitchFamily="34" charset="0"/>
              </a:rPr>
              <a:t>动画</a:t>
            </a:r>
            <a:r>
              <a:rPr lang="en-US" altLang="zh-CN">
                <a:cs typeface="+mn-ea"/>
                <a:sym typeface="Calibri" panose="020F0502020204030204" pitchFamily="34" charset="0"/>
              </a:rPr>
              <a:t>animate()</a:t>
            </a:r>
            <a:r>
              <a:rPr lang="zh-CN" altLang="zh-CN">
                <a:cs typeface="+mn-ea"/>
                <a:sym typeface="Calibri" panose="020F0502020204030204" pitchFamily="34" charset="0"/>
              </a:rPr>
              <a:t>方法实现内容动画轮播特效</a:t>
            </a:r>
            <a:endParaRPr lang="zh-CN" altLang="en-US" strike="noStrike" noProof="1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0" lvl="0" indent="0" fontAlgn="base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8785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2——</a:t>
            </a:r>
            <a:r>
              <a:rPr lang="zh-CN" altLang="en-US"/>
              <a:t>制作首页报告精选</a:t>
            </a:r>
            <a:endParaRPr lang="zh-CN" altLang="en-US"/>
          </a:p>
        </p:txBody>
      </p:sp>
      <p:sp>
        <p:nvSpPr>
          <p:cNvPr id="118786" name="内容占位符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使用列表排版页面内容</a:t>
            </a:r>
            <a:endParaRPr lang="zh-CN" altLang="en-US"/>
          </a:p>
          <a:p>
            <a:r>
              <a:rPr lang="zh-CN" altLang="en-US"/>
              <a:t>使用</a:t>
            </a:r>
            <a:r>
              <a:rPr lang="en-US" altLang="zh-CN"/>
              <a:t>div</a:t>
            </a:r>
            <a:r>
              <a:rPr lang="zh-CN" altLang="zh-CN"/>
              <a:t>、</a:t>
            </a:r>
            <a:r>
              <a:rPr lang="en-US" altLang="zh-CN"/>
              <a:t>p</a:t>
            </a:r>
            <a:r>
              <a:rPr lang="zh-CN" altLang="zh-CN"/>
              <a:t>、</a:t>
            </a:r>
            <a:r>
              <a:rPr lang="en-US" altLang="zh-CN"/>
              <a:t>span</a:t>
            </a:r>
            <a:r>
              <a:rPr lang="zh-CN" altLang="zh-CN"/>
              <a:t>标签排版图文混排内容</a:t>
            </a:r>
            <a:endParaRPr lang="zh-CN" altLang="zh-CN"/>
          </a:p>
        </p:txBody>
      </p:sp>
      <p:pic>
        <p:nvPicPr>
          <p:cNvPr id="118787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62904" y="3073400"/>
            <a:ext cx="6225116" cy="3344333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0833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2——</a:t>
            </a:r>
            <a:r>
              <a:rPr lang="zh-CN" altLang="en-US"/>
              <a:t>制作首页导购精选</a:t>
            </a:r>
            <a:endParaRPr lang="zh-CN" altLang="en-US"/>
          </a:p>
        </p:txBody>
      </p:sp>
      <p:sp>
        <p:nvSpPr>
          <p:cNvPr id="120834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使用列表排版页面内容</a:t>
            </a:r>
            <a:endParaRPr lang="zh-CN" altLang="en-US"/>
          </a:p>
          <a:p>
            <a:r>
              <a:rPr lang="zh-CN" altLang="en-US"/>
              <a:t>使用</a:t>
            </a:r>
            <a:r>
              <a:rPr lang="en-US" altLang="zh-CN"/>
              <a:t>div</a:t>
            </a:r>
            <a:r>
              <a:rPr lang="zh-CN" altLang="zh-CN"/>
              <a:t>、</a:t>
            </a:r>
            <a:r>
              <a:rPr lang="en-US" altLang="zh-CN"/>
              <a:t>p</a:t>
            </a:r>
            <a:r>
              <a:rPr lang="zh-CN" altLang="zh-CN"/>
              <a:t>、</a:t>
            </a:r>
            <a:r>
              <a:rPr lang="en-US" altLang="zh-CN"/>
              <a:t>span</a:t>
            </a:r>
            <a:r>
              <a:rPr lang="zh-CN" altLang="zh-CN"/>
              <a:t>标签排版图文混排内容</a:t>
            </a:r>
            <a:endParaRPr lang="zh-CN" altLang="zh-CN"/>
          </a:p>
        </p:txBody>
      </p:sp>
      <p:pic>
        <p:nvPicPr>
          <p:cNvPr id="120835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2444" y="3199977"/>
            <a:ext cx="9254067" cy="2789767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81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2——</a:t>
            </a:r>
            <a:r>
              <a:rPr lang="zh-CN" altLang="en-US"/>
              <a:t>制作首页发现酷玩</a:t>
            </a:r>
            <a:endParaRPr lang="zh-CN" altLang="en-US"/>
          </a:p>
        </p:txBody>
      </p:sp>
      <p:sp>
        <p:nvSpPr>
          <p:cNvPr id="122882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使用</a:t>
            </a:r>
            <a:r>
              <a:rPr lang="en-US" altLang="zh-CN"/>
              <a:t>json</a:t>
            </a:r>
            <a:r>
              <a:rPr lang="zh-CN" altLang="zh-CN"/>
              <a:t>存储加载更多的图片地址和文本信息</a:t>
            </a:r>
            <a:endParaRPr lang="zh-CN" altLang="zh-CN"/>
          </a:p>
          <a:p>
            <a:r>
              <a:rPr lang="zh-CN" altLang="zh-CN"/>
              <a:t>使用</a:t>
            </a:r>
            <a:r>
              <a:rPr lang="en-US" altLang="zh-CN"/>
              <a:t>Ajax</a:t>
            </a:r>
            <a:r>
              <a:rPr lang="zh-CN" altLang="zh-CN"/>
              <a:t>获取信息，实现异步加载</a:t>
            </a:r>
            <a:endParaRPr lang="zh-CN" altLang="zh-CN"/>
          </a:p>
        </p:txBody>
      </p:sp>
      <p:pic>
        <p:nvPicPr>
          <p:cNvPr id="122883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33837" y="3061971"/>
            <a:ext cx="5526616" cy="3545416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4929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2—</a:t>
            </a:r>
            <a:r>
              <a:rPr lang="zh-CN" altLang="en-US"/>
              <a:t>制作首页返回顶部</a:t>
            </a:r>
            <a:endParaRPr lang="zh-CN" altLang="en-US"/>
          </a:p>
        </p:txBody>
      </p:sp>
      <p:sp>
        <p:nvSpPr>
          <p:cNvPr id="84994" name="内容占位符 5"/>
          <p:cNvSpPr>
            <a:spLocks noGrp="1"/>
          </p:cNvSpPr>
          <p:nvPr>
            <p:ph idx="1"/>
          </p:nvPr>
        </p:nvSpPr>
        <p:spPr>
          <a:xfrm>
            <a:off x="771525" y="1308100"/>
            <a:ext cx="11098530" cy="4818380"/>
          </a:xfrm>
        </p:spPr>
        <p:txBody>
          <a:bodyPr/>
          <a:p>
            <a:r>
              <a:rPr lang="zh-CN" altLang="en-US"/>
              <a:t>使用</a:t>
            </a:r>
            <a:r>
              <a:rPr lang="en-US" altLang="zh-CN"/>
              <a:t>jQuery</a:t>
            </a:r>
            <a:r>
              <a:rPr lang="zh-CN" altLang="zh-CN"/>
              <a:t>特效</a:t>
            </a:r>
            <a:r>
              <a:rPr lang="en-US" altLang="zh-CN"/>
              <a:t>show()</a:t>
            </a:r>
            <a:r>
              <a:rPr lang="zh-CN" altLang="zh-CN"/>
              <a:t>、</a:t>
            </a:r>
            <a:r>
              <a:rPr lang="en-US" altLang="zh-CN"/>
              <a:t>hide()</a:t>
            </a:r>
            <a:r>
              <a:rPr lang="zh-CN" altLang="en-US"/>
              <a:t>、</a:t>
            </a:r>
            <a:r>
              <a:rPr lang="en-US" altLang="zh-CN"/>
              <a:t>animate()</a:t>
            </a:r>
            <a:r>
              <a:rPr lang="zh-CN" altLang="en-US"/>
              <a:t>实现图标的显示、隐藏效果</a:t>
            </a:r>
            <a:endParaRPr lang="zh-CN" altLang="en-US"/>
          </a:p>
          <a:p>
            <a:r>
              <a:rPr lang="zh-CN" altLang="en-US"/>
              <a:t>使用</a:t>
            </a:r>
            <a:r>
              <a:rPr lang="en-US" altLang="zh-CN"/>
              <a:t>CSS</a:t>
            </a:r>
            <a:r>
              <a:rPr lang="zh-CN" altLang="en-US"/>
              <a:t>操作函数</a:t>
            </a:r>
            <a:r>
              <a:rPr lang="en-US" altLang="zh-CN"/>
              <a:t>h</a:t>
            </a:r>
            <a:r>
              <a:rPr lang="zh-CN" altLang="en-US"/>
              <a:t>eight()、outerWidth()、width()、scrollTop(</a:t>
            </a:r>
            <a:r>
              <a:rPr lang="en-US" altLang="zh-CN"/>
              <a:t>)</a:t>
            </a:r>
            <a:r>
              <a:rPr lang="zh-CN" altLang="zh-CN"/>
              <a:t>使图标一直处于页面右下角</a:t>
            </a:r>
            <a:endParaRPr lang="zh-CN" altLang="zh-CN"/>
          </a:p>
        </p:txBody>
      </p:sp>
      <p:pic>
        <p:nvPicPr>
          <p:cNvPr id="124931" name="图片 1" descr="返回顶部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10517" y="4766733"/>
            <a:ext cx="787400" cy="6985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4932" name="图片 2" descr="返回顶部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0" y="4766733"/>
            <a:ext cx="812800" cy="8128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抽查</a:t>
            </a:r>
            <a:endParaRPr lang="zh-CN"/>
          </a:p>
        </p:txBody>
      </p:sp>
      <p:sp>
        <p:nvSpPr>
          <p:cNvPr id="25604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抽查阶段</a:t>
            </a:r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完成的情况</a:t>
            </a:r>
            <a:endParaRPr lang="zh-CN" altLang="en-US"/>
          </a:p>
          <a:p>
            <a:r>
              <a:rPr lang="zh-CN" altLang="en-US">
                <a:sym typeface="+mn-ea"/>
              </a:rPr>
              <a:t>每个小组至少抽查一个</a:t>
            </a:r>
            <a:endParaRPr lang="zh-CN" altLang="en-US"/>
          </a:p>
          <a:p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3433445" y="3590290"/>
            <a:ext cx="5363845" cy="1323340"/>
            <a:chOff x="4789" y="4099"/>
            <a:chExt cx="8447" cy="2084"/>
          </a:xfrm>
        </p:grpSpPr>
        <p:sp>
          <p:nvSpPr>
            <p:cNvPr id="11" name="矩形 10"/>
            <p:cNvSpPr/>
            <p:nvPr/>
          </p:nvSpPr>
          <p:spPr>
            <a:xfrm rot="2700000">
              <a:off x="5727" y="4099"/>
              <a:ext cx="395" cy="395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 rot="2700000">
              <a:off x="12181" y="4530"/>
              <a:ext cx="1055" cy="1055"/>
            </a:xfrm>
            <a:prstGeom prst="rect">
              <a:avLst/>
            </a:prstGeom>
            <a:noFill/>
            <a:ln w="57150">
              <a:solidFill>
                <a:srgbClr val="5CDBA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rot="2700000">
              <a:off x="11207" y="5128"/>
              <a:ext cx="1055" cy="1055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Text Box 13"/>
            <p:cNvSpPr txBox="1">
              <a:spLocks noChangeArrowheads="1"/>
            </p:cNvSpPr>
            <p:nvPr/>
          </p:nvSpPr>
          <p:spPr bwMode="auto">
            <a:xfrm>
              <a:off x="5289" y="4521"/>
              <a:ext cx="7422" cy="145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 algn="ctr">
              <a:noFill/>
              <a:miter lim="800000"/>
            </a:ln>
            <a:effectLst/>
          </p:spPr>
          <p:txBody>
            <a:bodyPr wrap="square" tIns="118800">
              <a:spAutoFit/>
            </a:bodyPr>
            <a:p>
              <a:pPr algn="ctr" eaLnBrk="0" fontAlgn="auto" hangingPunct="0">
                <a:spcAft>
                  <a:spcPts val="0"/>
                </a:spcAft>
                <a:defRPr/>
              </a:pPr>
              <a:r>
                <a:rPr lang="zh-CN" altLang="en-US" sz="3200" b="1" kern="0" spc="3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共性问题集中讲解   </a:t>
              </a:r>
              <a:endParaRPr lang="zh-CN" altLang="en-US" sz="3200" b="1" kern="0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2700000">
              <a:off x="4789" y="4594"/>
              <a:ext cx="1219" cy="1219"/>
            </a:xfrm>
            <a:prstGeom prst="rect">
              <a:avLst/>
            </a:prstGeom>
            <a:noFill/>
            <a:ln w="57150"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 rot="2700000">
              <a:off x="5589" y="5426"/>
              <a:ext cx="671" cy="671"/>
            </a:xfrm>
            <a:prstGeom prst="rect">
              <a:avLst/>
            </a:prstGeom>
            <a:noFill/>
            <a:ln w="57150"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 rot="2700000">
              <a:off x="12344" y="5852"/>
              <a:ext cx="304" cy="304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9025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制作酷玩模块（</a:t>
            </a:r>
            <a:r>
              <a:rPr lang="en-US" altLang="zh-CN"/>
              <a:t>1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29026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en-US"/>
              <a:t>最新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/>
              <a:t>Ajax+Json</a:t>
            </a:r>
            <a:r>
              <a:rPr lang="zh-CN" altLang="en-US"/>
              <a:t>实现点击加载更多</a:t>
            </a:r>
            <a:endParaRPr lang="zh-CN" altLang="en-US"/>
          </a:p>
          <a:p>
            <a:pPr lvl="1"/>
            <a:r>
              <a:rPr lang="zh-CN" altLang="en-US"/>
              <a:t>使用无序列表排版图片和文本</a:t>
            </a:r>
            <a:endParaRPr lang="zh-CN" altLang="en-US"/>
          </a:p>
        </p:txBody>
      </p:sp>
      <p:pic>
        <p:nvPicPr>
          <p:cNvPr id="129027" name="图片 1" descr="2、酷玩模块—最新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04810" y="1308100"/>
            <a:ext cx="3923030" cy="4818380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1073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制作酷玩模块（</a:t>
            </a:r>
            <a:r>
              <a:rPr lang="en-US" altLang="zh-CN"/>
              <a:t>2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31074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en-US"/>
              <a:t>最热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 sz="2960">
                <a:sym typeface="+mn-ea"/>
              </a:rPr>
              <a:t>Ajax</a:t>
            </a:r>
            <a:r>
              <a:rPr lang="en-US" altLang="zh-CN"/>
              <a:t>+Json</a:t>
            </a:r>
            <a:r>
              <a:rPr lang="zh-CN" altLang="en-US"/>
              <a:t>实现点击加载更多</a:t>
            </a:r>
            <a:endParaRPr lang="zh-CN" altLang="en-US"/>
          </a:p>
          <a:p>
            <a:pPr lvl="1"/>
            <a:r>
              <a:rPr lang="zh-CN" altLang="en-US"/>
              <a:t>使用无序列表排版图片和文本</a:t>
            </a:r>
            <a:endParaRPr lang="zh-CN" altLang="en-US"/>
          </a:p>
        </p:txBody>
      </p:sp>
      <p:pic>
        <p:nvPicPr>
          <p:cNvPr id="131075" name="图片 2" descr="3、酷玩模块—最热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47965" y="1308100"/>
            <a:ext cx="4030980" cy="4232910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21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制作酷玩模块（</a:t>
            </a:r>
            <a:r>
              <a:rPr lang="en-US" altLang="zh-CN"/>
              <a:t>3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33122" name="内容占位符 7"/>
          <p:cNvSpPr>
            <a:spLocks noGrp="1"/>
          </p:cNvSpPr>
          <p:nvPr>
            <p:ph idx="1"/>
          </p:nvPr>
        </p:nvSpPr>
        <p:spPr>
          <a:xfrm>
            <a:off x="771525" y="1308100"/>
            <a:ext cx="7273925" cy="4818380"/>
          </a:xfrm>
        </p:spPr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en-US"/>
              <a:t>品类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制作生活、个人护理、健康、智能穿戴、出行、运动户外、摄影、手机模块</a:t>
            </a:r>
            <a:endParaRPr lang="zh-CN" altLang="en-US"/>
          </a:p>
          <a:p>
            <a:pPr lvl="1"/>
            <a:r>
              <a:rPr lang="zh-CN" altLang="en-US"/>
              <a:t>使用自定义列表和无序列表相结合的方式排版各模块内容</a:t>
            </a:r>
            <a:endParaRPr lang="zh-CN" altLang="en-US"/>
          </a:p>
        </p:txBody>
      </p:sp>
      <p:pic>
        <p:nvPicPr>
          <p:cNvPr id="133123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4220" y="929005"/>
            <a:ext cx="3382010" cy="5210175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8305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学员分组</a:t>
            </a:r>
            <a:endParaRPr lang="zh-CN" altLang="en-US"/>
          </a:p>
        </p:txBody>
      </p:sp>
      <p:sp>
        <p:nvSpPr>
          <p:cNvPr id="98306" name="内容占位符 3"/>
          <p:cNvSpPr>
            <a:spLocks noGrp="1"/>
          </p:cNvSpPr>
          <p:nvPr>
            <p:ph idx="1"/>
          </p:nvPr>
        </p:nvSpPr>
        <p:spPr>
          <a:xfrm>
            <a:off x="771525" y="1308100"/>
            <a:ext cx="11007090" cy="4818380"/>
          </a:xfrm>
        </p:spPr>
        <p:txBody>
          <a:bodyPr/>
          <a:p>
            <a:r>
              <a:rPr lang="zh-CN" altLang="en-US"/>
              <a:t>每组：</a:t>
            </a:r>
            <a:r>
              <a:rPr lang="en-US" altLang="zh-CN"/>
              <a:t>3~4</a:t>
            </a:r>
            <a:r>
              <a:rPr lang="zh-CN" altLang="en-US"/>
              <a:t>人</a:t>
            </a:r>
            <a:endParaRPr lang="zh-CN" altLang="en-US"/>
          </a:p>
          <a:p>
            <a:r>
              <a:rPr lang="zh-CN" altLang="en-US"/>
              <a:t>组长：</a:t>
            </a:r>
            <a:r>
              <a:rPr lang="en-US" altLang="zh-CN"/>
              <a:t>1</a:t>
            </a:r>
            <a:r>
              <a:rPr lang="zh-CN" altLang="en-US"/>
              <a:t>个</a:t>
            </a:r>
            <a:endParaRPr lang="zh-CN" altLang="en-US"/>
          </a:p>
          <a:p>
            <a:r>
              <a:rPr lang="zh-CN" altLang="en-US"/>
              <a:t>组长：团队意识较强、具有较好的沟通表达能力</a:t>
            </a:r>
            <a:endParaRPr lang="zh-CN" altLang="en-US"/>
          </a:p>
          <a:p>
            <a:r>
              <a:rPr lang="zh-CN" altLang="en-US"/>
              <a:t>组长任务：组织团队、分配任务、带领团队完成极果网站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5169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制作导购模块</a:t>
            </a:r>
            <a:r>
              <a:rPr lang="en-US" altLang="zh-CN"/>
              <a:t>(1)</a:t>
            </a:r>
            <a:endParaRPr lang="en-US" altLang="zh-CN"/>
          </a:p>
        </p:txBody>
      </p:sp>
      <p:sp>
        <p:nvSpPr>
          <p:cNvPr id="135170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en-US"/>
              <a:t>最新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 sz="2960">
                <a:sym typeface="+mn-ea"/>
              </a:rPr>
              <a:t>Ajax</a:t>
            </a:r>
            <a:r>
              <a:rPr lang="en-US" altLang="zh-CN"/>
              <a:t>+Json</a:t>
            </a:r>
            <a:r>
              <a:rPr lang="zh-CN" altLang="en-US"/>
              <a:t>实现点击加载更多</a:t>
            </a:r>
            <a:endParaRPr lang="zh-CN" altLang="en-US"/>
          </a:p>
          <a:p>
            <a:pPr lvl="1"/>
            <a:r>
              <a:rPr lang="zh-CN" altLang="en-US"/>
              <a:t>使用无序列表排版图片和文本</a:t>
            </a:r>
            <a:endParaRPr lang="zh-CN" altLang="en-US"/>
          </a:p>
        </p:txBody>
      </p:sp>
      <p:pic>
        <p:nvPicPr>
          <p:cNvPr id="135171" name="图片 1" descr="5、导购—最新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3690" y="1066165"/>
            <a:ext cx="3935730" cy="4930775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7217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制作导购模块</a:t>
            </a:r>
            <a:r>
              <a:rPr lang="en-US" altLang="zh-CN"/>
              <a:t>(2)</a:t>
            </a:r>
            <a:endParaRPr lang="en-US" altLang="zh-CN"/>
          </a:p>
        </p:txBody>
      </p:sp>
      <p:sp>
        <p:nvSpPr>
          <p:cNvPr id="137218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en-US"/>
              <a:t>最热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 sz="2960">
                <a:sym typeface="+mn-ea"/>
              </a:rPr>
              <a:t>Ajax</a:t>
            </a:r>
            <a:r>
              <a:rPr lang="en-US" altLang="zh-CN"/>
              <a:t>+Json</a:t>
            </a:r>
            <a:r>
              <a:rPr lang="zh-CN" altLang="en-US"/>
              <a:t>实现点击加载更多</a:t>
            </a:r>
            <a:endParaRPr lang="zh-CN" altLang="en-US"/>
          </a:p>
          <a:p>
            <a:pPr lvl="1"/>
            <a:r>
              <a:rPr lang="zh-CN" altLang="en-US"/>
              <a:t>使用无序列表排版图片和文本</a:t>
            </a:r>
            <a:endParaRPr lang="zh-CN" altLang="en-US"/>
          </a:p>
        </p:txBody>
      </p:sp>
      <p:pic>
        <p:nvPicPr>
          <p:cNvPr id="137219" name="图片 2" descr="6、导购—最热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74025" y="1218565"/>
            <a:ext cx="3905885" cy="4895850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9265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制作导购模块</a:t>
            </a:r>
            <a:r>
              <a:rPr lang="en-US" altLang="zh-CN"/>
              <a:t>(3)</a:t>
            </a:r>
            <a:endParaRPr lang="en-US" altLang="zh-CN"/>
          </a:p>
        </p:txBody>
      </p:sp>
      <p:sp>
        <p:nvSpPr>
          <p:cNvPr id="139266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制作产品详情页面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/>
              <a:t>HTML5</a:t>
            </a:r>
            <a:r>
              <a:rPr lang="zh-CN" altLang="en-US"/>
              <a:t>结构元素布局页面</a:t>
            </a:r>
            <a:endParaRPr lang="zh-CN" altLang="en-US"/>
          </a:p>
          <a:p>
            <a:pPr lvl="1"/>
            <a:r>
              <a:rPr lang="zh-CN" altLang="en-US"/>
              <a:t>使用自定义列表排版右侧喜欢和分享</a:t>
            </a:r>
            <a:endParaRPr lang="zh-CN" altLang="en-US"/>
          </a:p>
          <a:p>
            <a:pPr lvl="1"/>
            <a:r>
              <a:rPr lang="zh-CN" altLang="en-US"/>
              <a:t>使用无序列表排版上一篇和下一篇</a:t>
            </a:r>
            <a:endParaRPr lang="zh-CN" altLang="en-US"/>
          </a:p>
        </p:txBody>
      </p:sp>
      <p:pic>
        <p:nvPicPr>
          <p:cNvPr id="139267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5370" y="565785"/>
            <a:ext cx="2783840" cy="5469255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1313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制作试用模块（</a:t>
            </a:r>
            <a:r>
              <a:rPr lang="en-US" altLang="zh-CN"/>
              <a:t>1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41314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en-US"/>
              <a:t>大众试用（全部）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 sz="2960">
                <a:sym typeface="+mn-ea"/>
              </a:rPr>
              <a:t>Ajax</a:t>
            </a:r>
            <a:r>
              <a:rPr lang="en-US" altLang="zh-CN"/>
              <a:t>+Json</a:t>
            </a:r>
            <a:r>
              <a:rPr lang="zh-CN" altLang="zh-CN"/>
              <a:t>实现向下拉</a:t>
            </a:r>
            <a:r>
              <a:rPr lang="zh-CN" altLang="en-US"/>
              <a:t>加载更多</a:t>
            </a:r>
            <a:endParaRPr lang="zh-CN" altLang="en-US"/>
          </a:p>
          <a:p>
            <a:pPr lvl="1"/>
            <a:r>
              <a:rPr lang="zh-CN" altLang="en-US"/>
              <a:t>使用scroll</a:t>
            </a:r>
            <a:r>
              <a:rPr lang="en-US" altLang="zh-CN"/>
              <a:t>()</a:t>
            </a:r>
            <a:r>
              <a:rPr lang="zh-CN" altLang="en-US"/>
              <a:t>处理向下拉加载更多内容</a:t>
            </a:r>
            <a:endParaRPr lang="zh-CN" altLang="en-US"/>
          </a:p>
          <a:p>
            <a:pPr lvl="1"/>
            <a:r>
              <a:rPr lang="zh-CN" altLang="en-US"/>
              <a:t>使用自定义列表排版图片和文本</a:t>
            </a:r>
            <a:endParaRPr lang="zh-CN" altLang="en-US"/>
          </a:p>
        </p:txBody>
      </p:sp>
      <p:pic>
        <p:nvPicPr>
          <p:cNvPr id="141315" name="图片 1" descr="8、试用—大众试用（全部）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24215" y="848995"/>
            <a:ext cx="3580130" cy="5160010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61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制作试用模块（</a:t>
            </a:r>
            <a:r>
              <a:rPr lang="en-US" altLang="zh-CN"/>
              <a:t>2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43362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en-US"/>
              <a:t>大众试用（申请中）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/>
              <a:t>HTML5</a:t>
            </a:r>
            <a:r>
              <a:rPr lang="zh-CN" altLang="en-US"/>
              <a:t>结构元素布局页面</a:t>
            </a:r>
            <a:endParaRPr lang="zh-CN" altLang="en-US"/>
          </a:p>
          <a:p>
            <a:pPr lvl="1"/>
            <a:r>
              <a:rPr lang="zh-CN" altLang="en-US"/>
              <a:t>使用自定义列表排版图片和文本</a:t>
            </a:r>
            <a:endParaRPr lang="zh-CN" altLang="en-US"/>
          </a:p>
        </p:txBody>
      </p:sp>
      <p:pic>
        <p:nvPicPr>
          <p:cNvPr id="143363" name="图片 1" descr="9、试用—大众试用（申请中）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85735" y="1136015"/>
            <a:ext cx="4090035" cy="4990465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5409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制作试用模块（</a:t>
            </a:r>
            <a:r>
              <a:rPr lang="en-US" altLang="zh-CN"/>
              <a:t>3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45410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en-US"/>
              <a:t>大众试用（试用中）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/>
              <a:t>HTML5</a:t>
            </a:r>
            <a:r>
              <a:rPr lang="zh-CN" altLang="en-US"/>
              <a:t>结构元素布局页面</a:t>
            </a:r>
            <a:endParaRPr lang="zh-CN" altLang="en-US"/>
          </a:p>
          <a:p>
            <a:pPr lvl="1"/>
            <a:r>
              <a:rPr lang="zh-CN" altLang="en-US"/>
              <a:t>使用自定义列表排版图片和文本</a:t>
            </a:r>
            <a:endParaRPr lang="zh-CN" altLang="en-US"/>
          </a:p>
        </p:txBody>
      </p:sp>
      <p:pic>
        <p:nvPicPr>
          <p:cNvPr id="145411" name="图片 2" descr="10、试用—大众试用（试用中）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83550" y="866140"/>
            <a:ext cx="3543300" cy="5125085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7457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制作试用模块（</a:t>
            </a:r>
            <a:r>
              <a:rPr lang="en-US" altLang="zh-CN"/>
              <a:t>4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47458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en-US"/>
              <a:t>大众试用（已结束）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/>
              <a:t>HTML5</a:t>
            </a:r>
            <a:r>
              <a:rPr lang="zh-CN" altLang="en-US"/>
              <a:t>结构元素布局页面</a:t>
            </a:r>
            <a:endParaRPr lang="zh-CN" altLang="en-US"/>
          </a:p>
          <a:p>
            <a:pPr lvl="1"/>
            <a:r>
              <a:rPr lang="zh-CN" altLang="en-US"/>
              <a:t>使用自定义列表排版图片和文本</a:t>
            </a:r>
            <a:endParaRPr lang="zh-CN" altLang="en-US"/>
          </a:p>
        </p:txBody>
      </p:sp>
      <p:pic>
        <p:nvPicPr>
          <p:cNvPr id="147459" name="图片 1" descr="11、试用—大众试用（已结束）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08645" y="891540"/>
            <a:ext cx="3509645" cy="5074920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9505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制作试用模块（</a:t>
            </a:r>
            <a:r>
              <a:rPr lang="en-US" altLang="zh-CN"/>
              <a:t>5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49506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zh-CN"/>
              <a:t>体验师专享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/>
              <a:t>HTML5</a:t>
            </a:r>
            <a:r>
              <a:rPr lang="zh-CN" altLang="en-US"/>
              <a:t>结构元素布局页面</a:t>
            </a:r>
            <a:endParaRPr lang="zh-CN" altLang="en-US"/>
          </a:p>
          <a:p>
            <a:pPr lvl="1"/>
            <a:r>
              <a:rPr lang="zh-CN" altLang="en-US"/>
              <a:t>使用自定义列表排版图片和文本</a:t>
            </a:r>
            <a:endParaRPr lang="zh-CN" altLang="en-US"/>
          </a:p>
        </p:txBody>
      </p:sp>
      <p:pic>
        <p:nvPicPr>
          <p:cNvPr id="149507" name="图片 2" descr="12、试用—体验师专享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10500" y="643255"/>
            <a:ext cx="3815080" cy="5518785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1554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制作试用模块（</a:t>
            </a:r>
            <a:r>
              <a:rPr lang="en-US" altLang="zh-CN"/>
              <a:t>6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51555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制作产品详情页面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/>
              <a:t>HTML5</a:t>
            </a:r>
            <a:r>
              <a:rPr lang="zh-CN" altLang="en-US"/>
              <a:t>结构元素布局页面</a:t>
            </a:r>
            <a:endParaRPr lang="zh-CN" altLang="en-US"/>
          </a:p>
          <a:p>
            <a:pPr lvl="1"/>
            <a:r>
              <a:rPr lang="zh-CN" altLang="en-US"/>
              <a:t>使用自定义列表布局试用流程和热门试用</a:t>
            </a:r>
            <a:endParaRPr lang="zh-CN" altLang="en-US"/>
          </a:p>
        </p:txBody>
      </p:sp>
      <p:pic>
        <p:nvPicPr>
          <p:cNvPr id="151556" name="图片 1" descr="13、试用—产品详情页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75115" y="542925"/>
            <a:ext cx="2284095" cy="5772150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01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制作报告模块（</a:t>
            </a:r>
            <a:r>
              <a:rPr lang="en-US" altLang="zh-CN"/>
              <a:t>1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53602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en-US"/>
              <a:t>最新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使用无序列表排版图片和文本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 sz="2960">
                <a:sym typeface="+mn-ea"/>
              </a:rPr>
              <a:t>Ajax</a:t>
            </a:r>
            <a:r>
              <a:rPr lang="en-US" altLang="zh-CN"/>
              <a:t>+Json</a:t>
            </a:r>
            <a:r>
              <a:rPr lang="zh-CN" altLang="en-US"/>
              <a:t>实现点击加载更多</a:t>
            </a:r>
            <a:endParaRPr lang="zh-CN" altLang="en-US"/>
          </a:p>
          <a:p>
            <a:pPr lvl="1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pic>
        <p:nvPicPr>
          <p:cNvPr id="153603" name="图片 1" descr="14、报告—最新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17915" y="721360"/>
            <a:ext cx="2423160" cy="5415915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3700">
                <a:sym typeface="+mn-ea"/>
              </a:rPr>
              <a:t>阶段任务划分</a:t>
            </a:r>
            <a:endParaRPr lang="en-US" altLang="zh-CN" sz="3700">
              <a:sym typeface="+mn-ea"/>
            </a:endParaRPr>
          </a:p>
        </p:txBody>
      </p:sp>
      <p:sp>
        <p:nvSpPr>
          <p:cNvPr id="494595" name="Rectangle 3"/>
          <p:cNvSpPr>
            <a:spLocks noGrp="1" noChangeArrowheads="1"/>
          </p:cNvSpPr>
          <p:nvPr>
            <p:ph idx="1"/>
          </p:nvPr>
        </p:nvSpPr>
        <p:spPr>
          <a:xfrm>
            <a:off x="771525" y="1308100"/>
            <a:ext cx="4941570" cy="4818380"/>
          </a:xfrm>
        </p:spPr>
        <p:txBody>
          <a:bodyPr/>
          <a:lstStyle/>
          <a:p>
            <a:r>
              <a:rPr lang="zh-CN" altLang="zh-CN" sz="3175">
                <a:sym typeface="+mn-ea"/>
              </a:rPr>
              <a:t>阶段</a:t>
            </a:r>
            <a:r>
              <a:rPr lang="en-US" altLang="zh-CN" sz="3175">
                <a:sym typeface="+mn-ea"/>
              </a:rPr>
              <a:t>1</a:t>
            </a:r>
            <a:endParaRPr lang="en-US" altLang="zh-CN" sz="3175"/>
          </a:p>
          <a:p>
            <a:pPr lvl="1"/>
            <a:r>
              <a:rPr lang="zh-CN" altLang="en-US" sz="2960">
                <a:sym typeface="+mn-ea"/>
              </a:rPr>
              <a:t>网站整体布局</a:t>
            </a:r>
            <a:endParaRPr lang="zh-CN" altLang="en-US" sz="2960"/>
          </a:p>
          <a:p>
            <a:pPr lvl="1"/>
            <a:r>
              <a:rPr lang="zh-CN" altLang="en-US" sz="2960">
                <a:sym typeface="+mn-ea"/>
              </a:rPr>
              <a:t>制作网站导航</a:t>
            </a:r>
            <a:endParaRPr lang="zh-CN" altLang="en-US" sz="2960"/>
          </a:p>
          <a:p>
            <a:pPr lvl="1"/>
            <a:r>
              <a:rPr lang="zh-CN" altLang="en-US" sz="2960">
                <a:sym typeface="+mn-ea"/>
              </a:rPr>
              <a:t>制作首页焦点图</a:t>
            </a:r>
            <a:endParaRPr lang="zh-CN" altLang="en-US" sz="2960"/>
          </a:p>
          <a:p>
            <a:pPr lvl="1"/>
            <a:r>
              <a:rPr lang="zh-CN" altLang="en-US" sz="2960">
                <a:sym typeface="+mn-ea"/>
              </a:rPr>
              <a:t>制作网站底部</a:t>
            </a:r>
            <a:endParaRPr lang="zh-CN" altLang="en-US" sz="2960"/>
          </a:p>
        </p:txBody>
      </p:sp>
      <p:sp>
        <p:nvSpPr>
          <p:cNvPr id="2" name="Rectangle 3"/>
          <p:cNvSpPr>
            <a:spLocks noGrp="1" noChangeArrowheads="1"/>
          </p:cNvSpPr>
          <p:nvPr/>
        </p:nvSpPr>
        <p:spPr>
          <a:xfrm>
            <a:off x="5942965" y="1308100"/>
            <a:ext cx="4941570" cy="4818380"/>
          </a:xfrm>
          <a:prstGeom prst="rect">
            <a:avLst/>
          </a:prstGeom>
          <a:noFill/>
          <a:ln w="9525">
            <a:noFill/>
          </a:ln>
        </p:spPr>
        <p:txBody>
          <a:bodyPr lIns="115214" tIns="57607" rIns="115214" bIns="57607"/>
          <a:lstStyle>
            <a:lvl1pPr marL="609600" indent="-6096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Font typeface="Wingdings" panose="05000000000000000000" charset="0"/>
              <a:buChar char=""/>
              <a:defRPr sz="317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1pPr>
            <a:lvl2pPr marL="1066800" lvl="1" indent="-4572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SzPct val="90000"/>
              <a:buFont typeface="Wingdings" panose="05000000000000000000" charset="0"/>
              <a:buChar char=""/>
              <a:defRPr sz="29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2pPr>
            <a:lvl3pPr marL="1600200" lvl="2" indent="-381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SzPct val="85000"/>
              <a:buFont typeface="Wingdings" panose="05000000000000000000" charset="0"/>
              <a:buChar char="q"/>
              <a:defRPr sz="2645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3pPr>
            <a:lvl4pPr marL="2209800" lvl="3" indent="-3810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Font typeface="Wingdings" panose="05000000000000000000" charset="0"/>
              <a:buChar char="q"/>
              <a:defRPr sz="21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4pPr>
            <a:lvl5pPr marL="2743200" lvl="4" indent="-3048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0C101"/>
              </a:buClr>
              <a:buFont typeface="Wingdings" panose="05000000000000000000" pitchFamily="2" charset="2"/>
              <a:buChar char="n"/>
              <a:defRPr sz="21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5pPr>
            <a:lvl6pPr marL="3352165" lvl="5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6pPr>
            <a:lvl7pPr marL="3961765" lvl="6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7pPr>
            <a:lvl8pPr marL="4571365" lvl="7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8pPr>
            <a:lvl9pPr marL="5180965" lvl="8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9pPr>
          </a:lstStyle>
          <a:p>
            <a:r>
              <a:rPr lang="zh-CN" altLang="en-US" sz="3175">
                <a:sym typeface="+mn-ea"/>
              </a:rPr>
              <a:t>阶段</a:t>
            </a:r>
            <a:r>
              <a:rPr lang="en-US" altLang="zh-CN" sz="3175">
                <a:sym typeface="+mn-ea"/>
              </a:rPr>
              <a:t>2</a:t>
            </a:r>
            <a:endParaRPr lang="en-US" altLang="zh-CN" sz="3175"/>
          </a:p>
          <a:p>
            <a:pPr lvl="1"/>
            <a:r>
              <a:rPr lang="zh-CN" altLang="en-US" sz="2960">
                <a:sym typeface="+mn-ea"/>
              </a:rPr>
              <a:t>制作网站首页</a:t>
            </a:r>
            <a:endParaRPr lang="zh-CN" altLang="en-US" sz="2960">
              <a:sym typeface="+mn-ea"/>
            </a:endParaRPr>
          </a:p>
          <a:p>
            <a:pPr lvl="2"/>
            <a:r>
              <a:rPr lang="zh-CN" altLang="en-US" sz="2610">
                <a:sym typeface="+mn-ea"/>
              </a:rPr>
              <a:t>热门试用</a:t>
            </a:r>
            <a:endParaRPr lang="zh-CN" altLang="en-US" sz="2610"/>
          </a:p>
          <a:p>
            <a:pPr lvl="2"/>
            <a:r>
              <a:rPr lang="zh-CN" altLang="en-US" sz="2610">
                <a:sym typeface="+mn-ea"/>
              </a:rPr>
              <a:t>报告精选</a:t>
            </a:r>
            <a:endParaRPr lang="zh-CN" altLang="en-US" sz="2610"/>
          </a:p>
          <a:p>
            <a:pPr lvl="2"/>
            <a:r>
              <a:rPr lang="zh-CN" altLang="en-US" sz="2610">
                <a:sym typeface="+mn-ea"/>
              </a:rPr>
              <a:t>导购精选</a:t>
            </a:r>
            <a:endParaRPr lang="zh-CN" altLang="en-US" sz="2610"/>
          </a:p>
          <a:p>
            <a:pPr lvl="2"/>
            <a:r>
              <a:rPr lang="zh-CN" altLang="en-US" sz="2610">
                <a:sym typeface="+mn-ea"/>
              </a:rPr>
              <a:t>发现酷玩</a:t>
            </a:r>
            <a:endParaRPr lang="zh-CN" altLang="en-US" sz="2610"/>
          </a:p>
          <a:p>
            <a:pPr lvl="2"/>
            <a:r>
              <a:rPr lang="zh-CN" altLang="en-US" sz="2610">
                <a:sym typeface="+mn-ea"/>
              </a:rPr>
              <a:t>返回顶部</a:t>
            </a:r>
            <a:endParaRPr lang="zh-CN" altLang="en-US" sz="261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5649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3——</a:t>
            </a:r>
            <a:r>
              <a:rPr lang="zh-CN" altLang="en-US"/>
              <a:t>制作报告模块（</a:t>
            </a:r>
            <a:r>
              <a:rPr lang="en-US" altLang="zh-CN"/>
              <a:t>2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55650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制作</a:t>
            </a:r>
            <a:r>
              <a:rPr lang="en-US" altLang="zh-CN"/>
              <a:t>”</a:t>
            </a:r>
            <a:r>
              <a:rPr lang="zh-CN" altLang="en-US"/>
              <a:t>最热</a:t>
            </a:r>
            <a:r>
              <a:rPr lang="en-US" altLang="zh-CN"/>
              <a:t>“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en-US"/>
              <a:t>使用无序列表排版图片和文本</a:t>
            </a:r>
            <a:endParaRPr lang="zh-CN" altLang="en-US"/>
          </a:p>
          <a:p>
            <a:pPr lvl="1"/>
            <a:r>
              <a:rPr lang="zh-CN" altLang="en-US"/>
              <a:t>使用</a:t>
            </a:r>
            <a:r>
              <a:rPr lang="en-US" altLang="zh-CN" sz="2960">
                <a:sym typeface="+mn-ea"/>
              </a:rPr>
              <a:t>Ajax</a:t>
            </a:r>
            <a:r>
              <a:rPr lang="en-US" altLang="zh-CN"/>
              <a:t>+Json</a:t>
            </a:r>
            <a:r>
              <a:rPr lang="zh-CN" altLang="en-US"/>
              <a:t>实现点击加载更多</a:t>
            </a:r>
            <a:endParaRPr lang="zh-CN" altLang="en-US"/>
          </a:p>
          <a:p>
            <a:pPr lvl="1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pic>
        <p:nvPicPr>
          <p:cNvPr id="155651" name="图片 3" descr="15、报告—最热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30945" y="589280"/>
            <a:ext cx="2752090" cy="5537200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抽查</a:t>
            </a:r>
            <a:endParaRPr lang="zh-CN"/>
          </a:p>
        </p:txBody>
      </p:sp>
      <p:sp>
        <p:nvSpPr>
          <p:cNvPr id="25604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抽查阶段</a:t>
            </a:r>
            <a:r>
              <a:rPr lang="en-US" altLang="zh-CN">
                <a:sym typeface="+mn-ea"/>
              </a:rPr>
              <a:t>3</a:t>
            </a:r>
            <a:r>
              <a:rPr lang="zh-CN" altLang="en-US">
                <a:sym typeface="+mn-ea"/>
              </a:rPr>
              <a:t>完成的情况</a:t>
            </a:r>
            <a:endParaRPr lang="zh-CN" altLang="en-US"/>
          </a:p>
          <a:p>
            <a:r>
              <a:rPr lang="zh-CN" altLang="en-US">
                <a:sym typeface="+mn-ea"/>
              </a:rPr>
              <a:t>每个小组至少抽查一个</a:t>
            </a:r>
            <a:endParaRPr lang="zh-CN" altLang="en-US"/>
          </a:p>
          <a:p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3433445" y="3590290"/>
            <a:ext cx="5363845" cy="1323340"/>
            <a:chOff x="4789" y="4099"/>
            <a:chExt cx="8447" cy="2084"/>
          </a:xfrm>
        </p:grpSpPr>
        <p:sp>
          <p:nvSpPr>
            <p:cNvPr id="11" name="矩形 10"/>
            <p:cNvSpPr/>
            <p:nvPr/>
          </p:nvSpPr>
          <p:spPr>
            <a:xfrm rot="2700000">
              <a:off x="5727" y="4099"/>
              <a:ext cx="395" cy="395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 rot="2700000">
              <a:off x="12181" y="4530"/>
              <a:ext cx="1055" cy="1055"/>
            </a:xfrm>
            <a:prstGeom prst="rect">
              <a:avLst/>
            </a:prstGeom>
            <a:noFill/>
            <a:ln w="57150">
              <a:solidFill>
                <a:srgbClr val="5CDBA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rot="2700000">
              <a:off x="11207" y="5128"/>
              <a:ext cx="1055" cy="1055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Text Box 13"/>
            <p:cNvSpPr txBox="1">
              <a:spLocks noChangeArrowheads="1"/>
            </p:cNvSpPr>
            <p:nvPr/>
          </p:nvSpPr>
          <p:spPr bwMode="auto">
            <a:xfrm>
              <a:off x="5289" y="4521"/>
              <a:ext cx="7422" cy="145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 algn="ctr">
              <a:noFill/>
              <a:miter lim="800000"/>
            </a:ln>
            <a:effectLst/>
          </p:spPr>
          <p:txBody>
            <a:bodyPr wrap="square" tIns="118800">
              <a:spAutoFit/>
            </a:bodyPr>
            <a:p>
              <a:pPr algn="ctr" eaLnBrk="0" fontAlgn="auto" hangingPunct="0">
                <a:spcAft>
                  <a:spcPts val="0"/>
                </a:spcAft>
                <a:defRPr/>
              </a:pPr>
              <a:r>
                <a:rPr lang="zh-CN" altLang="en-US" sz="3200" b="1" kern="0" spc="3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共性问题集中讲解   </a:t>
              </a:r>
              <a:endParaRPr lang="zh-CN" altLang="en-US" sz="3200" b="1" kern="0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2700000">
              <a:off x="4789" y="4594"/>
              <a:ext cx="1219" cy="1219"/>
            </a:xfrm>
            <a:prstGeom prst="rect">
              <a:avLst/>
            </a:prstGeom>
            <a:noFill/>
            <a:ln w="57150"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 rot="2700000">
              <a:off x="5589" y="5426"/>
              <a:ext cx="671" cy="671"/>
            </a:xfrm>
            <a:prstGeom prst="rect">
              <a:avLst/>
            </a:prstGeom>
            <a:noFill/>
            <a:ln w="57150"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 rot="2700000">
              <a:off x="12344" y="5852"/>
              <a:ext cx="304" cy="304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9745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4——</a:t>
            </a:r>
            <a:r>
              <a:rPr lang="zh-CN" altLang="en-US"/>
              <a:t>制作注册页面</a:t>
            </a:r>
            <a:endParaRPr lang="zh-CN" altLang="en-US"/>
          </a:p>
        </p:txBody>
      </p:sp>
      <p:sp>
        <p:nvSpPr>
          <p:cNvPr id="159746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使用</a:t>
            </a:r>
            <a:r>
              <a:rPr lang="en-US" altLang="zh-CN"/>
              <a:t>HTML5</a:t>
            </a:r>
            <a:r>
              <a:rPr lang="zh-CN" altLang="en-US"/>
              <a:t>表单属性验证输入内容的合理性</a:t>
            </a:r>
            <a:endParaRPr lang="zh-CN" altLang="en-US"/>
          </a:p>
          <a:p>
            <a:r>
              <a:rPr lang="zh-CN" altLang="en-US"/>
              <a:t>所有输入框均不能为空</a:t>
            </a:r>
            <a:endParaRPr lang="zh-CN" altLang="en-US"/>
          </a:p>
          <a:p>
            <a:r>
              <a:rPr lang="zh-CN" altLang="en-US"/>
              <a:t>验证码必须是</a:t>
            </a:r>
            <a:r>
              <a:rPr lang="en-US" altLang="zh-CN"/>
              <a:t>4</a:t>
            </a:r>
            <a:r>
              <a:rPr lang="zh-CN" altLang="en-US"/>
              <a:t>位数字</a:t>
            </a:r>
            <a:endParaRPr lang="zh-CN" altLang="en-US"/>
          </a:p>
          <a:p>
            <a:r>
              <a:rPr lang="zh-CN" altLang="en-US"/>
              <a:t>两次输入的密码必须一致</a:t>
            </a:r>
            <a:endParaRPr lang="zh-CN" altLang="en-US"/>
          </a:p>
        </p:txBody>
      </p:sp>
      <p:pic>
        <p:nvPicPr>
          <p:cNvPr id="159747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52260" y="2148205"/>
            <a:ext cx="4194810" cy="4023995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1793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4——</a:t>
            </a:r>
            <a:r>
              <a:rPr lang="zh-CN" altLang="en-US"/>
              <a:t>制作帮助中心模块（</a:t>
            </a:r>
            <a:r>
              <a:rPr lang="en-US" altLang="zh-CN"/>
              <a:t>1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61794" name="内容占位符 7"/>
          <p:cNvSpPr>
            <a:spLocks noGrp="1"/>
          </p:cNvSpPr>
          <p:nvPr>
            <p:ph idx="1"/>
          </p:nvPr>
        </p:nvSpPr>
        <p:spPr>
          <a:xfrm>
            <a:off x="771525" y="1308100"/>
            <a:ext cx="7792085" cy="4818380"/>
          </a:xfrm>
        </p:spPr>
        <p:txBody>
          <a:bodyPr/>
          <a:p>
            <a:r>
              <a:rPr lang="zh-CN" altLang="en-US"/>
              <a:t>制作</a:t>
            </a:r>
            <a:r>
              <a:rPr lang="en-US" altLang="zh-CN"/>
              <a:t>“</a:t>
            </a:r>
            <a:r>
              <a:rPr lang="zh-CN" altLang="en-US"/>
              <a:t>商务合作</a:t>
            </a:r>
            <a:r>
              <a:rPr lang="en-US" altLang="zh-CN"/>
              <a:t>”</a:t>
            </a:r>
            <a:r>
              <a:rPr lang="zh-CN" altLang="en-US"/>
              <a:t>页面</a:t>
            </a:r>
            <a:endParaRPr lang="zh-CN" altLang="en-US"/>
          </a:p>
          <a:p>
            <a:pPr lvl="1"/>
            <a:r>
              <a:rPr lang="zh-CN" altLang="zh-CN"/>
              <a:t>页面左侧菜单使用锚链接实现单击菜单直接跳转至指定位置</a:t>
            </a:r>
            <a:endParaRPr lang="zh-CN" altLang="zh-CN"/>
          </a:p>
          <a:p>
            <a:pPr lvl="1"/>
            <a:r>
              <a:rPr lang="zh-CN" altLang="zh-CN"/>
              <a:t>使用</a:t>
            </a:r>
            <a:r>
              <a:rPr lang="en-US" altLang="zh-CN"/>
              <a:t>HTML5</a:t>
            </a:r>
            <a:r>
              <a:rPr lang="zh-CN" altLang="en-US"/>
              <a:t>结构元素排版页面内容</a:t>
            </a:r>
            <a:endParaRPr lang="zh-CN" altLang="en-US"/>
          </a:p>
        </p:txBody>
      </p:sp>
      <p:pic>
        <p:nvPicPr>
          <p:cNvPr id="161795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63305" y="1218565"/>
            <a:ext cx="3173095" cy="4756150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41" name="标题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4——</a:t>
            </a:r>
            <a:r>
              <a:rPr lang="zh-CN" altLang="en-US"/>
              <a:t>制作帮助中心模块（</a:t>
            </a:r>
            <a:r>
              <a:rPr lang="en-US" altLang="zh-CN"/>
              <a:t>2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145410" name="内容占位符 7"/>
          <p:cNvSpPr>
            <a:spLocks noGrp="1"/>
          </p:cNvSpPr>
          <p:nvPr>
            <p:ph idx="1"/>
          </p:nvPr>
        </p:nvSpPr>
        <p:spPr/>
        <p:txBody>
          <a:bodyPr/>
          <a:p>
            <a:pPr lvl="1"/>
            <a:r>
              <a:rPr lang="zh-CN" altLang="en-US"/>
              <a:t>制作</a:t>
            </a:r>
            <a:r>
              <a:rPr lang="en-US" altLang="zh-CN"/>
              <a:t>“</a:t>
            </a:r>
            <a:r>
              <a:rPr lang="zh-CN" altLang="en-US"/>
              <a:t>免费试用</a:t>
            </a:r>
            <a:r>
              <a:rPr lang="en-US" altLang="zh-CN"/>
              <a:t>”</a:t>
            </a:r>
            <a:r>
              <a:rPr lang="zh-CN" altLang="en-US"/>
              <a:t>页面</a:t>
            </a:r>
            <a:endParaRPr lang="zh-CN" altLang="en-US"/>
          </a:p>
          <a:p>
            <a:pPr lvl="2"/>
            <a:r>
              <a:rPr lang="zh-CN" altLang="zh-CN"/>
              <a:t>页面左侧菜单使用锚链接实现单击菜单直接跳转至指定位置</a:t>
            </a:r>
            <a:endParaRPr lang="zh-CN" altLang="zh-CN"/>
          </a:p>
          <a:p>
            <a:pPr lvl="2"/>
            <a:r>
              <a:rPr lang="zh-CN" altLang="zh-CN"/>
              <a:t>使用</a:t>
            </a:r>
            <a:r>
              <a:rPr lang="en-US" altLang="zh-CN"/>
              <a:t>HTML5</a:t>
            </a:r>
            <a:r>
              <a:rPr lang="zh-CN" altLang="en-US"/>
              <a:t>结构元素排版页面内容</a:t>
            </a:r>
            <a:endParaRPr lang="zh-CN" altLang="en-US" kern="1200"/>
          </a:p>
        </p:txBody>
      </p:sp>
      <p:pic>
        <p:nvPicPr>
          <p:cNvPr id="163843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82610" y="2854960"/>
            <a:ext cx="3520440" cy="3271520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抽查</a:t>
            </a:r>
            <a:endParaRPr lang="zh-CN"/>
          </a:p>
        </p:txBody>
      </p:sp>
      <p:sp>
        <p:nvSpPr>
          <p:cNvPr id="25604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抽查阶段</a:t>
            </a:r>
            <a:r>
              <a:rPr lang="en-US" altLang="zh-CN">
                <a:sym typeface="+mn-ea"/>
              </a:rPr>
              <a:t>4</a:t>
            </a:r>
            <a:r>
              <a:rPr lang="zh-CN" altLang="en-US">
                <a:sym typeface="+mn-ea"/>
              </a:rPr>
              <a:t>完成的情况</a:t>
            </a:r>
            <a:endParaRPr lang="zh-CN" altLang="en-US"/>
          </a:p>
          <a:p>
            <a:r>
              <a:rPr lang="zh-CN" altLang="en-US">
                <a:sym typeface="+mn-ea"/>
              </a:rPr>
              <a:t>每个小组至少抽查一个</a:t>
            </a:r>
            <a:endParaRPr lang="zh-CN" altLang="en-US"/>
          </a:p>
          <a:p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3433445" y="3590290"/>
            <a:ext cx="5363845" cy="1323340"/>
            <a:chOff x="4789" y="4099"/>
            <a:chExt cx="8447" cy="2084"/>
          </a:xfrm>
        </p:grpSpPr>
        <p:sp>
          <p:nvSpPr>
            <p:cNvPr id="11" name="矩形 10"/>
            <p:cNvSpPr/>
            <p:nvPr/>
          </p:nvSpPr>
          <p:spPr>
            <a:xfrm rot="2700000">
              <a:off x="5727" y="4099"/>
              <a:ext cx="395" cy="395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 rot="2700000">
              <a:off x="12181" y="4530"/>
              <a:ext cx="1055" cy="1055"/>
            </a:xfrm>
            <a:prstGeom prst="rect">
              <a:avLst/>
            </a:prstGeom>
            <a:noFill/>
            <a:ln w="57150">
              <a:solidFill>
                <a:srgbClr val="5CDBA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rot="2700000">
              <a:off x="11207" y="5128"/>
              <a:ext cx="1055" cy="1055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Text Box 13"/>
            <p:cNvSpPr txBox="1">
              <a:spLocks noChangeArrowheads="1"/>
            </p:cNvSpPr>
            <p:nvPr/>
          </p:nvSpPr>
          <p:spPr bwMode="auto">
            <a:xfrm>
              <a:off x="5289" y="4521"/>
              <a:ext cx="7422" cy="145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 algn="ctr">
              <a:noFill/>
              <a:miter lim="800000"/>
            </a:ln>
            <a:effectLst/>
          </p:spPr>
          <p:txBody>
            <a:bodyPr wrap="square" tIns="118800">
              <a:spAutoFit/>
            </a:bodyPr>
            <a:p>
              <a:pPr algn="ctr" eaLnBrk="0" fontAlgn="auto" hangingPunct="0">
                <a:spcAft>
                  <a:spcPts val="0"/>
                </a:spcAft>
                <a:defRPr/>
              </a:pPr>
              <a:r>
                <a:rPr lang="zh-CN" altLang="en-US" sz="3200" b="1" kern="0" spc="3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共性问题集中讲解   </a:t>
              </a:r>
              <a:endParaRPr lang="zh-CN" altLang="en-US" sz="3200" b="1" kern="0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2700000">
              <a:off x="4789" y="4594"/>
              <a:ext cx="1219" cy="1219"/>
            </a:xfrm>
            <a:prstGeom prst="rect">
              <a:avLst/>
            </a:prstGeom>
            <a:noFill/>
            <a:ln w="57150"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 rot="2700000">
              <a:off x="5589" y="5426"/>
              <a:ext cx="671" cy="671"/>
            </a:xfrm>
            <a:prstGeom prst="rect">
              <a:avLst/>
            </a:prstGeom>
            <a:noFill/>
            <a:ln w="57150">
              <a:solidFill>
                <a:srgbClr val="00C77A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5CDBAA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 rot="2700000">
              <a:off x="12344" y="5852"/>
              <a:ext cx="304" cy="304"/>
            </a:xfrm>
            <a:prstGeom prst="rect">
              <a:avLst/>
            </a:prstGeom>
            <a:solidFill>
              <a:srgbClr val="5CDBAA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项目总结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讲解要点</a:t>
            </a:r>
            <a:endParaRPr lang="zh-CN" altLang="en-US"/>
          </a:p>
          <a:p>
            <a:pPr lvl="1"/>
            <a:r>
              <a:rPr lang="zh-CN" altLang="en-US"/>
              <a:t>完成情况、技能总结、经验分享、项目收获</a:t>
            </a:r>
            <a:endParaRPr lang="zh-CN" altLang="en-US"/>
          </a:p>
          <a:p>
            <a:r>
              <a:rPr lang="zh-CN" altLang="en-US"/>
              <a:t>表达要求</a:t>
            </a:r>
            <a:endParaRPr lang="zh-CN" altLang="en-US"/>
          </a:p>
          <a:p>
            <a:pPr lvl="1"/>
            <a:r>
              <a:rPr lang="zh-CN" altLang="en-US"/>
              <a:t>清晰流畅、有条理、重点突出</a:t>
            </a:r>
            <a:endParaRPr lang="zh-CN" altLang="en-US"/>
          </a:p>
          <a:p>
            <a:endParaRPr lang="zh-CN" altLang="en-US" dirty="0"/>
          </a:p>
        </p:txBody>
      </p:sp>
      <p:grpSp>
        <p:nvGrpSpPr>
          <p:cNvPr id="35" name="组合 74"/>
          <p:cNvGrpSpPr/>
          <p:nvPr/>
        </p:nvGrpSpPr>
        <p:grpSpPr bwMode="auto">
          <a:xfrm>
            <a:off x="277266" y="1088390"/>
            <a:ext cx="1502957" cy="414338"/>
            <a:chOff x="857630" y="5119828"/>
            <a:chExt cx="1502347" cy="414341"/>
          </a:xfrm>
        </p:grpSpPr>
        <p:pic>
          <p:nvPicPr>
            <p:cNvPr id="37" name="Picture 2" descr="E:\设计\06-2018\前端5.0PPT\作品展示.png作品展示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857630" y="5125226"/>
              <a:ext cx="408139" cy="4089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8" name="TextBox 22"/>
            <p:cNvSpPr txBox="1"/>
            <p:nvPr/>
          </p:nvSpPr>
          <p:spPr>
            <a:xfrm>
              <a:off x="1142858" y="5119828"/>
              <a:ext cx="1217119" cy="400053"/>
            </a:xfrm>
            <a:prstGeom prst="rect">
              <a:avLst/>
            </a:prstGeom>
            <a:noFill/>
            <a:effectLst>
              <a:outerShdw blurRad="25400" dist="127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>
              <a:spAutoFit/>
            </a:bodyPr>
            <a:p>
              <a:pPr>
                <a:defRPr/>
              </a:pPr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作品展示</a:t>
              </a:r>
              <a:endPara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3700">
                <a:sym typeface="+mn-ea"/>
              </a:rPr>
              <a:t>阶段任务划分</a:t>
            </a:r>
            <a:endParaRPr lang="en-US" altLang="zh-CN" sz="3700">
              <a:sym typeface="+mn-ea"/>
            </a:endParaRPr>
          </a:p>
        </p:txBody>
      </p:sp>
      <p:sp>
        <p:nvSpPr>
          <p:cNvPr id="494595" name="Rectangle 3"/>
          <p:cNvSpPr>
            <a:spLocks noGrp="1" noChangeArrowheads="1"/>
          </p:cNvSpPr>
          <p:nvPr>
            <p:ph idx="1"/>
          </p:nvPr>
        </p:nvSpPr>
        <p:spPr>
          <a:xfrm>
            <a:off x="771525" y="1308100"/>
            <a:ext cx="4805045" cy="4818380"/>
          </a:xfrm>
        </p:spPr>
        <p:txBody>
          <a:bodyPr/>
          <a:lstStyle/>
          <a:p>
            <a:r>
              <a:rPr lang="zh-CN" altLang="zh-CN" sz="3175">
                <a:sym typeface="+mn-ea"/>
              </a:rPr>
              <a:t>阶段</a:t>
            </a:r>
            <a:r>
              <a:rPr lang="en-US" altLang="zh-CN" sz="3175">
                <a:sym typeface="+mn-ea"/>
              </a:rPr>
              <a:t>3</a:t>
            </a:r>
            <a:endParaRPr lang="en-US" altLang="zh-CN" sz="3175"/>
          </a:p>
          <a:p>
            <a:pPr lvl="1"/>
            <a:r>
              <a:rPr lang="zh-CN" altLang="en-US" sz="2960">
                <a:sym typeface="+mn-ea"/>
              </a:rPr>
              <a:t>制作酷玩模块</a:t>
            </a:r>
            <a:endParaRPr lang="zh-CN" altLang="en-US" sz="2960"/>
          </a:p>
          <a:p>
            <a:pPr lvl="1"/>
            <a:r>
              <a:rPr lang="zh-CN" altLang="en-US" sz="2960">
                <a:sym typeface="+mn-ea"/>
              </a:rPr>
              <a:t>制作导购模块</a:t>
            </a:r>
            <a:endParaRPr lang="zh-CN" altLang="en-US" sz="2960"/>
          </a:p>
          <a:p>
            <a:pPr lvl="1"/>
            <a:r>
              <a:rPr lang="zh-CN" altLang="en-US" sz="2960">
                <a:sym typeface="+mn-ea"/>
              </a:rPr>
              <a:t>制作试用模块</a:t>
            </a:r>
            <a:endParaRPr lang="zh-CN" altLang="en-US" sz="2960"/>
          </a:p>
          <a:p>
            <a:pPr lvl="1"/>
            <a:r>
              <a:rPr lang="zh-CN" altLang="en-US" sz="2960">
                <a:sym typeface="+mn-ea"/>
              </a:rPr>
              <a:t>制作报告模块</a:t>
            </a:r>
            <a:endParaRPr lang="zh-CN" altLang="en-US" sz="2960"/>
          </a:p>
        </p:txBody>
      </p:sp>
      <p:sp>
        <p:nvSpPr>
          <p:cNvPr id="4" name="Rectangle 3"/>
          <p:cNvSpPr>
            <a:spLocks noGrp="1" noChangeArrowheads="1"/>
          </p:cNvSpPr>
          <p:nvPr/>
        </p:nvSpPr>
        <p:spPr>
          <a:xfrm>
            <a:off x="6080125" y="1308100"/>
            <a:ext cx="4805045" cy="4818380"/>
          </a:xfrm>
          <a:prstGeom prst="rect">
            <a:avLst/>
          </a:prstGeom>
          <a:noFill/>
          <a:ln w="9525">
            <a:noFill/>
          </a:ln>
        </p:spPr>
        <p:txBody>
          <a:bodyPr lIns="115214" tIns="57607" rIns="115214" bIns="57607"/>
          <a:lstStyle>
            <a:lvl1pPr marL="609600" indent="-6096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Font typeface="Wingdings" panose="05000000000000000000" charset="0"/>
              <a:buChar char=""/>
              <a:defRPr sz="317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1pPr>
            <a:lvl2pPr marL="1066800" lvl="1" indent="-4572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SzPct val="90000"/>
              <a:buFont typeface="Wingdings" panose="05000000000000000000" charset="0"/>
              <a:buChar char=""/>
              <a:defRPr sz="29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2pPr>
            <a:lvl3pPr marL="1600200" lvl="2" indent="-381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SzPct val="85000"/>
              <a:buFont typeface="Wingdings" panose="05000000000000000000" charset="0"/>
              <a:buChar char="q"/>
              <a:defRPr sz="2645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3pPr>
            <a:lvl4pPr marL="2209800" lvl="3" indent="-3810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0D59B"/>
              </a:buClr>
              <a:buFont typeface="Wingdings" panose="05000000000000000000" charset="0"/>
              <a:buChar char="q"/>
              <a:defRPr sz="21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4pPr>
            <a:lvl5pPr marL="2743200" lvl="4" indent="-3048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0C101"/>
              </a:buClr>
              <a:buFont typeface="Wingdings" panose="05000000000000000000" pitchFamily="2" charset="2"/>
              <a:buChar char="n"/>
              <a:defRPr sz="21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Calibri" panose="020F0502020204030204" pitchFamily="34" charset="0"/>
              </a:defRPr>
            </a:lvl5pPr>
            <a:lvl6pPr marL="3352165" lvl="5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6pPr>
            <a:lvl7pPr marL="3961765" lvl="6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7pPr>
            <a:lvl8pPr marL="4571365" lvl="7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8pPr>
            <a:lvl9pPr marL="5180965" lvl="8" indent="-304800" algn="l" defTabSz="1218565" eaLnBrk="1" fontAlgn="base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11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9pPr>
          </a:lstStyle>
          <a:p>
            <a:r>
              <a:rPr lang="zh-CN" altLang="en-US" sz="3175">
                <a:sym typeface="+mn-ea"/>
              </a:rPr>
              <a:t>阶段</a:t>
            </a:r>
            <a:r>
              <a:rPr lang="en-US" altLang="zh-CN" sz="3175">
                <a:sym typeface="+mn-ea"/>
              </a:rPr>
              <a:t>4</a:t>
            </a:r>
            <a:endParaRPr lang="en-US" altLang="zh-CN" sz="3175"/>
          </a:p>
          <a:p>
            <a:pPr lvl="1"/>
            <a:r>
              <a:rPr lang="zh-CN" altLang="en-US" sz="2960">
                <a:sym typeface="+mn-ea"/>
              </a:rPr>
              <a:t>制作注册页面</a:t>
            </a:r>
            <a:endParaRPr lang="zh-CN" altLang="en-US" sz="2960"/>
          </a:p>
          <a:p>
            <a:pPr lvl="1"/>
            <a:r>
              <a:rPr lang="zh-CN" altLang="en-US" sz="2960">
                <a:sym typeface="+mn-ea"/>
              </a:rPr>
              <a:t>制作帮助中心</a:t>
            </a:r>
            <a:endParaRPr lang="zh-CN" altLang="en-US" sz="2960"/>
          </a:p>
          <a:p>
            <a:pPr lvl="2"/>
            <a:r>
              <a:rPr lang="zh-CN" altLang="en-US" sz="2610">
                <a:sym typeface="+mn-ea"/>
              </a:rPr>
              <a:t>商务合作</a:t>
            </a:r>
            <a:endParaRPr lang="zh-CN" altLang="en-US" sz="2610"/>
          </a:p>
          <a:p>
            <a:pPr lvl="2"/>
            <a:r>
              <a:rPr lang="zh-CN" altLang="en-US" sz="2610">
                <a:sym typeface="+mn-ea"/>
              </a:rPr>
              <a:t>免费试用</a:t>
            </a:r>
            <a:endParaRPr lang="zh-CN" altLang="en-US" sz="261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4449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网站目录结构</a:t>
            </a:r>
            <a:endParaRPr lang="zh-CN" altLang="en-US"/>
          </a:p>
        </p:txBody>
      </p:sp>
      <p:pic>
        <p:nvPicPr>
          <p:cNvPr id="104450" name="内容占位符 8" descr="极果网站目录结构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89985" y="1330325"/>
            <a:ext cx="4262120" cy="4425315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6497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1——</a:t>
            </a:r>
            <a:r>
              <a:rPr lang="zh-CN" altLang="en-US"/>
              <a:t>网站整体布局</a:t>
            </a:r>
            <a:endParaRPr lang="zh-CN" altLang="en-US"/>
          </a:p>
        </p:txBody>
      </p:sp>
      <p:sp>
        <p:nvSpPr>
          <p:cNvPr id="106498" name="内容占位符 10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使用</a:t>
            </a:r>
            <a:r>
              <a:rPr lang="en-US" altLang="zh-CN"/>
              <a:t>HTML5</a:t>
            </a:r>
            <a:r>
              <a:rPr lang="zh-CN" altLang="en-US"/>
              <a:t>新增结构元素布局页面</a:t>
            </a:r>
            <a:endParaRPr lang="zh-CN" altLang="en-US"/>
          </a:p>
        </p:txBody>
      </p:sp>
      <p:graphicFrame>
        <p:nvGraphicFramePr>
          <p:cNvPr id="3" name="表格 2"/>
          <p:cNvGraphicFramePr/>
          <p:nvPr/>
        </p:nvGraphicFramePr>
        <p:xfrm>
          <a:off x="7972637" y="1503468"/>
          <a:ext cx="3858260" cy="43262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58260"/>
              </a:tblGrid>
              <a:tr h="82232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zh-CN" sz="3245"/>
                        <a:t>网站导航</a:t>
                      </a:r>
                      <a:endParaRPr lang="zh-CN" altLang="zh-CN" sz="3245"/>
                    </a:p>
                  </a:txBody>
                  <a:tcPr marL="121920" marR="121920" marT="60960" marB="60960" anchor="ctr" anchorCtr="0">
                    <a:lnL w="28575">
                      <a:solidFill>
                        <a:srgbClr val="008A3E"/>
                      </a:solidFill>
                      <a:prstDash val="solid"/>
                    </a:lnL>
                    <a:lnR w="28575">
                      <a:solidFill>
                        <a:srgbClr val="008A3E"/>
                      </a:solidFill>
                      <a:prstDash val="solid"/>
                    </a:lnR>
                    <a:lnT w="28575">
                      <a:solidFill>
                        <a:srgbClr val="008A3E"/>
                      </a:solidFill>
                      <a:prstDash val="solid"/>
                    </a:lnT>
                    <a:lnB w="28575">
                      <a:solidFill>
                        <a:srgbClr val="008A3E"/>
                      </a:solidFill>
                      <a:prstDash val="solid"/>
                    </a:lnB>
                    <a:solidFill>
                      <a:srgbClr val="E7F7F1"/>
                    </a:solidFill>
                  </a:tcPr>
                </a:tc>
              </a:tr>
              <a:tr h="8763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3245"/>
                        <a:t>页面内容</a:t>
                      </a:r>
                      <a:endParaRPr lang="zh-CN" altLang="en-US" sz="3245"/>
                    </a:p>
                  </a:txBody>
                  <a:tcPr marL="121920" marR="121920" marT="60960" marB="60960" anchor="ctr" anchorCtr="0">
                    <a:lnL w="28575">
                      <a:solidFill>
                        <a:srgbClr val="008A3E"/>
                      </a:solidFill>
                      <a:prstDash val="solid"/>
                    </a:lnL>
                    <a:lnR w="28575">
                      <a:solidFill>
                        <a:srgbClr val="008A3E"/>
                      </a:solidFill>
                      <a:prstDash val="solid"/>
                    </a:lnR>
                    <a:lnT w="28575">
                      <a:solidFill>
                        <a:srgbClr val="008A3E"/>
                      </a:solidFill>
                      <a:prstDash val="solid"/>
                    </a:lnT>
                    <a:lnB w="28575">
                      <a:solidFill>
                        <a:srgbClr val="008A3E"/>
                      </a:solidFill>
                      <a:prstDash val="solid"/>
                    </a:lnB>
                    <a:solidFill>
                      <a:srgbClr val="E7F7F1"/>
                    </a:solidFill>
                  </a:tcPr>
                </a:tc>
              </a:tr>
              <a:tr h="87566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3245"/>
                        <a:t>页面内容</a:t>
                      </a:r>
                      <a:endParaRPr lang="zh-CN" sz="3245"/>
                    </a:p>
                  </a:txBody>
                  <a:tcPr marL="121920" marR="121920" marT="60960" marB="60960" anchor="ctr" anchorCtr="0">
                    <a:lnL w="28575">
                      <a:solidFill>
                        <a:srgbClr val="008A3E"/>
                      </a:solidFill>
                      <a:prstDash val="solid"/>
                    </a:lnL>
                    <a:lnR w="28575">
                      <a:solidFill>
                        <a:srgbClr val="008A3E"/>
                      </a:solidFill>
                      <a:prstDash val="solid"/>
                    </a:lnR>
                    <a:lnT w="28575">
                      <a:solidFill>
                        <a:srgbClr val="008A3E"/>
                      </a:solidFill>
                      <a:prstDash val="solid"/>
                    </a:lnT>
                    <a:lnB w="28575">
                      <a:solidFill>
                        <a:srgbClr val="008A3E"/>
                      </a:solidFill>
                      <a:prstDash val="solid"/>
                    </a:lnB>
                    <a:solidFill>
                      <a:srgbClr val="E7F7F1"/>
                    </a:solidFill>
                  </a:tcPr>
                </a:tc>
              </a:tr>
              <a:tr h="8763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400">
                          <a:sym typeface="+mn-ea"/>
                        </a:rPr>
                        <a:t>......</a:t>
                      </a:r>
                      <a:endParaRPr lang="en-US" sz="3245"/>
                    </a:p>
                  </a:txBody>
                  <a:tcPr marL="121920" marR="121920" marT="60960" marB="60960" anchor="ctr" anchorCtr="0">
                    <a:lnL w="28575">
                      <a:solidFill>
                        <a:srgbClr val="008A3E"/>
                      </a:solidFill>
                      <a:prstDash val="solid"/>
                    </a:lnL>
                    <a:lnR w="28575">
                      <a:solidFill>
                        <a:srgbClr val="008A3E"/>
                      </a:solidFill>
                      <a:prstDash val="solid"/>
                    </a:lnR>
                    <a:lnT w="28575">
                      <a:solidFill>
                        <a:srgbClr val="008A3E"/>
                      </a:solidFill>
                      <a:prstDash val="solid"/>
                    </a:lnT>
                    <a:lnB w="28575">
                      <a:solidFill>
                        <a:srgbClr val="008A3E"/>
                      </a:solidFill>
                      <a:prstDash val="solid"/>
                    </a:lnB>
                    <a:solidFill>
                      <a:srgbClr val="E7F7F1"/>
                    </a:solidFill>
                  </a:tcPr>
                </a:tc>
              </a:tr>
              <a:tr h="87566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3245"/>
                        <a:t>网站底部</a:t>
                      </a:r>
                      <a:endParaRPr lang="zh-CN" altLang="en-US" sz="3245"/>
                    </a:p>
                  </a:txBody>
                  <a:tcPr marL="121920" marR="121920" marT="60960" marB="60960" anchor="ctr" anchorCtr="0">
                    <a:lnL w="28575">
                      <a:solidFill>
                        <a:srgbClr val="008A3E"/>
                      </a:solidFill>
                      <a:prstDash val="solid"/>
                    </a:lnL>
                    <a:lnR w="28575">
                      <a:solidFill>
                        <a:srgbClr val="008A3E"/>
                      </a:solidFill>
                      <a:prstDash val="solid"/>
                    </a:lnR>
                    <a:lnT w="28575">
                      <a:solidFill>
                        <a:srgbClr val="008A3E"/>
                      </a:solidFill>
                      <a:prstDash val="solid"/>
                    </a:lnT>
                    <a:lnB w="28575">
                      <a:solidFill>
                        <a:srgbClr val="008A3E"/>
                      </a:solidFill>
                      <a:prstDash val="solid"/>
                    </a:lnB>
                    <a:solidFill>
                      <a:srgbClr val="E7F7F1"/>
                    </a:solidFill>
                  </a:tcPr>
                </a:tc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771525" y="3040380"/>
            <a:ext cx="5567045" cy="2422525"/>
          </a:xfrm>
          <a:prstGeom prst="rect">
            <a:avLst/>
          </a:prstGeom>
          <a:solidFill>
            <a:srgbClr val="E7F7F1"/>
          </a:solidFill>
          <a:ln w="19050" cap="flat" cmpd="sng" algn="ctr">
            <a:solidFill>
              <a:srgbClr val="00C77A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121920" tIns="60960" rIns="121920" bIns="60960" numCol="1" anchor="t" anchorCtr="0" compatLnSpc="1"/>
          <a:p>
            <a:pPr marL="0" marR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2400" b="0" i="0" u="none" strike="noStrike" cap="none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+mn-ea"/>
              </a:rPr>
              <a:t>&lt;header&gt;网站导航&lt;/header&gt;</a:t>
            </a:r>
            <a:endParaRPr kumimoji="0" lang="zh-CN" altLang="en-US" sz="2400" b="0" i="0" u="none" strike="noStrike" cap="none" normalizeH="0" baseline="0" noProof="1" smtClean="0">
              <a:ln>
                <a:noFill/>
              </a:ln>
              <a:solidFill>
                <a:schemeClr val="tx1"/>
              </a:solidFill>
              <a:effectLst/>
              <a:ea typeface="微软雅黑" panose="020B0503020204020204" pitchFamily="34" charset="-122"/>
            </a:endParaRPr>
          </a:p>
          <a:p>
            <a:pPr marL="0" marR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2400" b="0" i="0" u="none" strike="noStrike" cap="none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+mn-ea"/>
              </a:rPr>
              <a:t>&lt;section&gt;页面内容&lt;/section&gt;</a:t>
            </a:r>
            <a:endParaRPr kumimoji="0" lang="zh-CN" altLang="en-US" sz="2400" b="0" i="0" u="none" strike="noStrike" cap="none" normalizeH="0" baseline="0" noProof="1" smtClean="0">
              <a:ln>
                <a:noFill/>
              </a:ln>
              <a:solidFill>
                <a:schemeClr val="tx1"/>
              </a:solidFill>
              <a:effectLst/>
              <a:ea typeface="微软雅黑" panose="020B0503020204020204" pitchFamily="34" charset="-122"/>
            </a:endParaRPr>
          </a:p>
          <a:p>
            <a:pPr marL="0" marR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en-US" altLang="zh-CN" sz="100" strike="noStrike" noProof="1" smtClean="0">
                <a:ln>
                  <a:noFill/>
                </a:ln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......</a:t>
            </a:r>
            <a:endParaRPr kumimoji="0" lang="zh-CN" altLang="en-US" sz="2400" b="0" i="0" u="none" strike="noStrike" cap="none" normalizeH="0" baseline="0" noProof="1" smtClean="0">
              <a:ln>
                <a:noFill/>
              </a:ln>
              <a:solidFill>
                <a:schemeClr val="tx1"/>
              </a:solidFill>
              <a:effectLst/>
              <a:ea typeface="微软雅黑" panose="020B0503020204020204" pitchFamily="34" charset="-122"/>
            </a:endParaRPr>
          </a:p>
          <a:p>
            <a:pPr marL="0" marR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2400" b="0" i="0" u="none" strike="noStrike" cap="none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+mn-ea"/>
              </a:rPr>
              <a:t>&lt;footer&gt;网站底部&lt;/footer&gt;</a:t>
            </a:r>
            <a:endParaRPr kumimoji="0" lang="zh-CN" altLang="en-US" sz="2400" b="0" i="0" u="none" strike="noStrike" cap="none" normalizeH="0" baseline="0" noProof="1" smtClean="0">
              <a:ln>
                <a:noFill/>
              </a:ln>
              <a:solidFill>
                <a:schemeClr val="tx1"/>
              </a:solidFill>
              <a:effectLst/>
              <a:ea typeface="微软雅黑" panose="020B0503020204020204" pitchFamily="34" charset="-122"/>
            </a:endParaRPr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4803987" y="1971252"/>
            <a:ext cx="3185583" cy="1452033"/>
          </a:xfrm>
          <a:prstGeom prst="straightConnector1">
            <a:avLst/>
          </a:prstGeom>
          <a:ln w="28575" cap="flat" cmpd="sng">
            <a:solidFill>
              <a:srgbClr val="00C77A"/>
            </a:solidFill>
            <a:prstDash val="solid"/>
            <a:round/>
            <a:headEnd type="none" w="med" len="med"/>
            <a:tailEnd type="arrow" w="med" len="med"/>
          </a:ln>
        </p:spPr>
      </p:cxnSp>
      <p:cxnSp>
        <p:nvCxnSpPr>
          <p:cNvPr id="6" name="直接箭头连接符 5"/>
          <p:cNvCxnSpPr/>
          <p:nvPr/>
        </p:nvCxnSpPr>
        <p:spPr>
          <a:xfrm flipH="1" flipV="1">
            <a:off x="4434840" y="4648200"/>
            <a:ext cx="3554730" cy="845185"/>
          </a:xfrm>
          <a:prstGeom prst="straightConnector1">
            <a:avLst/>
          </a:prstGeom>
          <a:ln w="28575" cap="flat" cmpd="sng">
            <a:solidFill>
              <a:srgbClr val="00C77A"/>
            </a:solidFill>
            <a:prstDash val="solid"/>
            <a:round/>
            <a:headEnd type="none" w="med" len="med"/>
            <a:tailEnd type="arrow" w="med" len="med"/>
          </a:ln>
        </p:spPr>
      </p:cxnSp>
      <p:cxnSp>
        <p:nvCxnSpPr>
          <p:cNvPr id="7" name="直接箭头连接符 6"/>
          <p:cNvCxnSpPr/>
          <p:nvPr/>
        </p:nvCxnSpPr>
        <p:spPr>
          <a:xfrm flipH="1">
            <a:off x="4899237" y="3046519"/>
            <a:ext cx="3075517" cy="952500"/>
          </a:xfrm>
          <a:prstGeom prst="straightConnector1">
            <a:avLst/>
          </a:prstGeom>
          <a:ln w="28575" cap="flat" cmpd="sng">
            <a:solidFill>
              <a:srgbClr val="00C77A"/>
            </a:solidFill>
            <a:prstDash val="solid"/>
            <a:round/>
            <a:headEnd type="none" w="med" len="med"/>
            <a:tailEnd type="arrow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8545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1——</a:t>
            </a:r>
            <a:r>
              <a:rPr lang="zh-CN" altLang="en-US"/>
              <a:t>制作网站导航</a:t>
            </a:r>
            <a:endParaRPr lang="zh-CN" altLang="en-US"/>
          </a:p>
        </p:txBody>
      </p:sp>
      <p:sp>
        <p:nvSpPr>
          <p:cNvPr id="108546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zh-CN"/>
              <a:t>使用列表布局并制作文本导航</a:t>
            </a:r>
            <a:endParaRPr lang="zh-CN" altLang="zh-CN"/>
          </a:p>
          <a:p>
            <a:r>
              <a:rPr lang="zh-CN" altLang="zh-CN"/>
              <a:t>使用</a:t>
            </a:r>
            <a:r>
              <a:rPr lang="en-US" altLang="zh-CN"/>
              <a:t>CSS3</a:t>
            </a:r>
            <a:r>
              <a:rPr lang="zh-CN" altLang="zh-CN"/>
              <a:t>动画实现</a:t>
            </a:r>
            <a:r>
              <a:rPr lang="en-US" altLang="zh-CN"/>
              <a:t>Logo</a:t>
            </a:r>
            <a:r>
              <a:rPr lang="zh-CN" altLang="en-US"/>
              <a:t>图片的渐变效果</a:t>
            </a:r>
            <a:endParaRPr lang="zh-CN" altLang="en-US"/>
          </a:p>
          <a:p>
            <a:r>
              <a:rPr lang="zh-CN" altLang="en-US"/>
              <a:t>使用</a:t>
            </a:r>
            <a:r>
              <a:rPr lang="en-US" altLang="zh-CN"/>
              <a:t>CSS3</a:t>
            </a:r>
            <a:r>
              <a:rPr lang="zh-CN" altLang="en-US"/>
              <a:t>过渡实现文本导航效果和注册按钮的效果</a:t>
            </a:r>
            <a:endParaRPr lang="zh-CN" altLang="en-US"/>
          </a:p>
          <a:p>
            <a:r>
              <a:rPr lang="zh-CN" altLang="en-US"/>
              <a:t>使用</a:t>
            </a:r>
            <a:r>
              <a:rPr lang="en-US" altLang="zh-CN"/>
              <a:t>CSS3</a:t>
            </a:r>
            <a:r>
              <a:rPr lang="zh-CN" altLang="en-US"/>
              <a:t>过渡和</a:t>
            </a:r>
            <a:r>
              <a:rPr lang="en-US" altLang="zh-CN"/>
              <a:t>2D</a:t>
            </a:r>
            <a:r>
              <a:rPr lang="zh-CN" altLang="en-US"/>
              <a:t>转换实现搜索按钮的效果</a:t>
            </a: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108547" name="图片 1" descr="Snap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7033" y="4965700"/>
            <a:ext cx="10619317" cy="850900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0594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1——</a:t>
            </a:r>
            <a:r>
              <a:rPr lang="zh-CN" altLang="en-US"/>
              <a:t>制作首页焦点图</a:t>
            </a:r>
            <a:endParaRPr lang="zh-CN" altLang="en-US"/>
          </a:p>
        </p:txBody>
      </p:sp>
      <p:sp>
        <p:nvSpPr>
          <p:cNvPr id="110595" name="内容占位符 1"/>
          <p:cNvSpPr>
            <a:spLocks noGrp="1"/>
          </p:cNvSpPr>
          <p:nvPr/>
        </p:nvSpPr>
        <p:spPr>
          <a:xfrm>
            <a:off x="609600" y="1602317"/>
            <a:ext cx="10972800" cy="182668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zh-CN" sz="3200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110596" name="内容占位符 1"/>
          <p:cNvSpPr>
            <a:spLocks noGrp="1"/>
          </p:cNvSpPr>
          <p:nvPr/>
        </p:nvSpPr>
        <p:spPr>
          <a:xfrm>
            <a:off x="609600" y="1600200"/>
            <a:ext cx="10972800" cy="34798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zh-CN" altLang="zh-CN" sz="32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内容占位符 1"/>
          <p:cNvSpPr/>
          <p:nvPr>
            <p:ph idx="1"/>
          </p:nvPr>
        </p:nvSpPr>
        <p:spPr>
          <a:xfrm>
            <a:off x="771525" y="1308100"/>
            <a:ext cx="10687685" cy="3919855"/>
          </a:xfrm>
        </p:spPr>
        <p:txBody>
          <a:bodyPr/>
          <a:p>
            <a:r>
              <a:rPr lang="zh-CN" altLang="zh-CN">
                <a:sym typeface="Calibri" panose="020F0502020204030204" pitchFamily="34" charset="0"/>
              </a:rPr>
              <a:t>使用</a:t>
            </a:r>
            <a:r>
              <a:rPr lang="en-US" altLang="zh-CN">
                <a:sym typeface="Calibri" panose="020F0502020204030204" pitchFamily="34" charset="0"/>
              </a:rPr>
              <a:t>CSS3</a:t>
            </a:r>
            <a:r>
              <a:rPr lang="zh-CN" altLang="en-US">
                <a:sym typeface="Calibri" panose="020F0502020204030204" pitchFamily="34" charset="0"/>
              </a:rPr>
              <a:t>动画和</a:t>
            </a:r>
            <a:r>
              <a:rPr lang="en-US" altLang="zh-CN">
                <a:sym typeface="Calibri" panose="020F0502020204030204" pitchFamily="34" charset="0"/>
              </a:rPr>
              <a:t>2D</a:t>
            </a:r>
            <a:r>
              <a:rPr lang="zh-CN" altLang="en-US">
                <a:sym typeface="Calibri" panose="020F0502020204030204" pitchFamily="34" charset="0"/>
              </a:rPr>
              <a:t>转换实现</a:t>
            </a:r>
            <a:r>
              <a:rPr lang="zh-CN" altLang="en-US">
                <a:sym typeface="Arial" panose="020B0604020202020204" pitchFamily="34" charset="0"/>
              </a:rPr>
              <a:t>动画</a:t>
            </a:r>
            <a:r>
              <a:rPr lang="zh-CN" altLang="en-US">
                <a:sym typeface="Calibri" panose="020F0502020204030204" pitchFamily="34" charset="0"/>
              </a:rPr>
              <a:t>从右上角进入</a:t>
            </a:r>
            <a:endParaRPr lang="zh-CN" altLang="en-US">
              <a:sym typeface="Calibri" panose="020F0502020204030204" pitchFamily="34" charset="0"/>
            </a:endParaRPr>
          </a:p>
          <a:p>
            <a:r>
              <a:rPr lang="zh-CN" altLang="en-US">
                <a:sym typeface="Calibri" panose="020F0502020204030204" pitchFamily="34" charset="0"/>
              </a:rPr>
              <a:t>使用</a:t>
            </a:r>
            <a:r>
              <a:rPr lang="zh-CN" altLang="en-US">
                <a:sym typeface="Arial" panose="020B0604020202020204" pitchFamily="34" charset="0"/>
              </a:rPr>
              <a:t>border-radius实现圆角矩形</a:t>
            </a:r>
            <a:endParaRPr lang="zh-CN" altLang="en-US">
              <a:sym typeface="Arial" panose="020B0604020202020204" pitchFamily="34" charset="0"/>
            </a:endParaRPr>
          </a:p>
          <a:p>
            <a:r>
              <a:rPr lang="zh-CN" altLang="en-US">
                <a:sym typeface="Calibri" panose="020F0502020204030204" pitchFamily="34" charset="0"/>
              </a:rPr>
              <a:t>使用</a:t>
            </a:r>
            <a:r>
              <a:rPr lang="zh-CN" altLang="en-US">
                <a:sym typeface="微软雅黑" panose="020B0503020204020204" pitchFamily="34" charset="-122"/>
              </a:rPr>
              <a:t>rgba</a:t>
            </a:r>
            <a:r>
              <a:rPr lang="en-US" altLang="zh-CN">
                <a:sym typeface="微软雅黑" panose="020B0503020204020204" pitchFamily="34" charset="-122"/>
              </a:rPr>
              <a:t>()</a:t>
            </a:r>
            <a:r>
              <a:rPr lang="zh-CN" altLang="zh-CN">
                <a:sym typeface="微软雅黑" panose="020B0503020204020204" pitchFamily="34" charset="-122"/>
              </a:rPr>
              <a:t>实现颜色半透明设置</a:t>
            </a:r>
            <a:endParaRPr lang="zh-CN" altLang="en-US"/>
          </a:p>
        </p:txBody>
      </p:sp>
      <p:pic>
        <p:nvPicPr>
          <p:cNvPr id="3" name="内容占位符 1" descr="首页焦点图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6375" y="3966210"/>
            <a:ext cx="7447280" cy="2159000"/>
          </a:xfrm>
          <a:prstGeom prst="rect">
            <a:avLst/>
          </a:prstGeom>
          <a:noFill/>
          <a:ln w="12700">
            <a:solidFill>
              <a:srgbClr val="008A3E"/>
            </a:solidFill>
            <a:prstDash val="dash"/>
            <a:miter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41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阶段</a:t>
            </a:r>
            <a:r>
              <a:rPr lang="en-US" altLang="zh-CN"/>
              <a:t>1——</a:t>
            </a:r>
            <a:r>
              <a:rPr lang="zh-CN" altLang="en-US"/>
              <a:t>制作网站底部</a:t>
            </a:r>
            <a:endParaRPr lang="zh-CN" altLang="en-US"/>
          </a:p>
        </p:txBody>
      </p:sp>
      <p:sp>
        <p:nvSpPr>
          <p:cNvPr id="112642" name="内容占位符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使用自定义列表布局底部内容</a:t>
            </a:r>
            <a:endParaRPr lang="zh-CN" altLang="en-US"/>
          </a:p>
          <a:p>
            <a:r>
              <a:rPr lang="zh-CN" altLang="en-US"/>
              <a:t>背景颜色：#505050，超链接字体颜色：#a3a3a3</a:t>
            </a:r>
            <a:endParaRPr lang="zh-CN" altLang="en-US"/>
          </a:p>
        </p:txBody>
      </p:sp>
      <p:pic>
        <p:nvPicPr>
          <p:cNvPr id="112643" name="图片 6" descr="网站底部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115" y="3076575"/>
            <a:ext cx="8734425" cy="2919730"/>
          </a:xfrm>
          <a:prstGeom prst="rect">
            <a:avLst/>
          </a:prstGeom>
          <a:noFill/>
          <a:ln w="12700" cap="flat" cmpd="sng">
            <a:solidFill>
              <a:srgbClr val="008A3E"/>
            </a:solidFill>
            <a:prstDash val="dash"/>
            <a:miter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_2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2092</Words>
  <Application>WPS 演示</Application>
  <PresentationFormat>自定义</PresentationFormat>
  <Paragraphs>256</Paragraphs>
  <Slides>36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5" baseType="lpstr">
      <vt:lpstr>Arial</vt:lpstr>
      <vt:lpstr>宋体</vt:lpstr>
      <vt:lpstr>Wingdings</vt:lpstr>
      <vt:lpstr>微软雅黑</vt:lpstr>
      <vt:lpstr>Calibri</vt:lpstr>
      <vt:lpstr>Wingdings</vt:lpstr>
      <vt:lpstr>黑体</vt:lpstr>
      <vt:lpstr>Arial Unicode MS</vt:lpstr>
      <vt:lpstr>Office 主题_2</vt:lpstr>
      <vt:lpstr>阶段项目：极果网站</vt:lpstr>
      <vt:lpstr>学员分组</vt:lpstr>
      <vt:lpstr>阶段任务划分</vt:lpstr>
      <vt:lpstr>阶段任务划分</vt:lpstr>
      <vt:lpstr>网站目录结构</vt:lpstr>
      <vt:lpstr>阶段1——网站整体布局</vt:lpstr>
      <vt:lpstr>阶段1——制作网站导航</vt:lpstr>
      <vt:lpstr>阶段1——制作首页焦点图</vt:lpstr>
      <vt:lpstr>阶段1——制作网站底部</vt:lpstr>
      <vt:lpstr>抽查</vt:lpstr>
      <vt:lpstr>阶段2—制作首页热门试用</vt:lpstr>
      <vt:lpstr>阶段2——制作首页报告精选</vt:lpstr>
      <vt:lpstr>阶段2——制作首页导购精选</vt:lpstr>
      <vt:lpstr>阶段2——制作首页发现酷玩</vt:lpstr>
      <vt:lpstr>阶段2—制作首页返回顶部</vt:lpstr>
      <vt:lpstr>抽查</vt:lpstr>
      <vt:lpstr>阶段3——制作酷玩模块（1）</vt:lpstr>
      <vt:lpstr>阶段3——制作酷玩模块（2）</vt:lpstr>
      <vt:lpstr>阶段3——制作酷玩模块（3）</vt:lpstr>
      <vt:lpstr>阶段3——制作导购模块(1)</vt:lpstr>
      <vt:lpstr>阶段3——制作导购模块(2)</vt:lpstr>
      <vt:lpstr>阶段3——制作导购模块(3)</vt:lpstr>
      <vt:lpstr>阶段3——制作试用模块（1）</vt:lpstr>
      <vt:lpstr>阶段3——制作试用模块（2）</vt:lpstr>
      <vt:lpstr>阶段3——制作试用模块（3）</vt:lpstr>
      <vt:lpstr>阶段3——制作试用模块（4）</vt:lpstr>
      <vt:lpstr>阶段3——制作试用模块（5）</vt:lpstr>
      <vt:lpstr>阶段3——制作试用模块（6）</vt:lpstr>
      <vt:lpstr>阶段3——制作报告模块（1）</vt:lpstr>
      <vt:lpstr>阶段3——制作报告模块（2）</vt:lpstr>
      <vt:lpstr>抽查</vt:lpstr>
      <vt:lpstr>阶段4——制作注册页面</vt:lpstr>
      <vt:lpstr>阶段4——制作帮助中心模块（1）</vt:lpstr>
      <vt:lpstr>阶段4——制作帮助中心模块（2）</vt:lpstr>
      <vt:lpstr>抽查</vt:lpstr>
      <vt:lpstr>项目总结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谢伟民</dc:creator>
  <cp:lastModifiedBy>王龙</cp:lastModifiedBy>
  <cp:revision>486</cp:revision>
  <dcterms:created xsi:type="dcterms:W3CDTF">2018-02-05T01:07:00Z</dcterms:created>
  <dcterms:modified xsi:type="dcterms:W3CDTF">2020-07-19T12:22:04Z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

<file path=docProps/thumbnail.jpeg>
</file>